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4" r:id="rId4"/>
    <p:sldId id="257" r:id="rId5"/>
    <p:sldId id="258" r:id="rId6"/>
    <p:sldId id="259" r:id="rId7"/>
    <p:sldId id="260" r:id="rId8"/>
    <p:sldId id="261" r:id="rId9"/>
    <p:sldId id="262" r:id="rId10"/>
    <p:sldId id="263" r:id="rId11"/>
    <p:sldId id="269" r:id="rId12"/>
    <p:sldId id="271" r:id="rId13"/>
    <p:sldId id="270" r:id="rId14"/>
    <p:sldId id="268" r:id="rId15"/>
    <p:sldId id="267" r:id="rId16"/>
    <p:sldId id="266" r:id="rId17"/>
    <p:sldId id="264" r:id="rId18"/>
    <p:sldId id="265" r:id="rId19"/>
    <p:sldId id="279" r:id="rId20"/>
    <p:sldId id="278" r:id="rId21"/>
    <p:sldId id="277" r:id="rId22"/>
    <p:sldId id="276" r:id="rId23"/>
    <p:sldId id="275" r:id="rId24"/>
    <p:sldId id="274" r:id="rId25"/>
    <p:sldId id="273" r:id="rId26"/>
    <p:sldId id="272" r:id="rId27"/>
    <p:sldId id="282" r:id="rId28"/>
    <p:sldId id="286" r:id="rId29"/>
    <p:sldId id="285" r:id="rId30"/>
    <p:sldId id="284" r:id="rId31"/>
    <p:sldId id="283" r:id="rId32"/>
    <p:sldId id="281" r:id="rId33"/>
    <p:sldId id="280" r:id="rId34"/>
    <p:sldId id="292" r:id="rId35"/>
    <p:sldId id="287" r:id="rId36"/>
    <p:sldId id="291"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8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Adel" userId="fe5bb571bb8f5f64" providerId="LiveId" clId="{76C15844-7312-4BD7-B7E0-570CA6922C8E}"/>
    <pc:docChg chg="undo redo custSel addSld delSld modSld sldOrd">
      <pc:chgData name="Mohammed Adel" userId="fe5bb571bb8f5f64" providerId="LiveId" clId="{76C15844-7312-4BD7-B7E0-570CA6922C8E}" dt="2024-08-07T22:23:23.876" v="2240" actId="47"/>
      <pc:docMkLst>
        <pc:docMk/>
      </pc:docMkLst>
      <pc:sldChg chg="addSp delSp modSp mod">
        <pc:chgData name="Mohammed Adel" userId="fe5bb571bb8f5f64" providerId="LiveId" clId="{76C15844-7312-4BD7-B7E0-570CA6922C8E}" dt="2024-07-26T21:39:10.642" v="510"/>
        <pc:sldMkLst>
          <pc:docMk/>
          <pc:sldMk cId="936417600" sldId="256"/>
        </pc:sldMkLst>
        <pc:spChg chg="add del mod">
          <ac:chgData name="Mohammed Adel" userId="fe5bb571bb8f5f64" providerId="LiveId" clId="{76C15844-7312-4BD7-B7E0-570CA6922C8E}" dt="2024-07-26T21:39:10.642" v="510"/>
          <ac:spMkLst>
            <pc:docMk/>
            <pc:sldMk cId="936417600" sldId="256"/>
            <ac:spMk id="2" creationId="{EA7CBCDB-6CA3-483C-9CBC-746478184D79}"/>
          </ac:spMkLst>
        </pc:spChg>
        <pc:spChg chg="add mod">
          <ac:chgData name="Mohammed Adel" userId="fe5bb571bb8f5f64" providerId="LiveId" clId="{76C15844-7312-4BD7-B7E0-570CA6922C8E}" dt="2024-07-26T21:39:06.631" v="508" actId="403"/>
          <ac:spMkLst>
            <pc:docMk/>
            <pc:sldMk cId="936417600" sldId="256"/>
            <ac:spMk id="3" creationId="{80742139-7498-4B2E-A563-0377BC039564}"/>
          </ac:spMkLst>
        </pc:spChg>
        <pc:spChg chg="add mod">
          <ac:chgData name="Mohammed Adel" userId="fe5bb571bb8f5f64" providerId="LiveId" clId="{76C15844-7312-4BD7-B7E0-570CA6922C8E}" dt="2024-07-26T21:39:02.041" v="506" actId="1076"/>
          <ac:spMkLst>
            <pc:docMk/>
            <pc:sldMk cId="936417600" sldId="256"/>
            <ac:spMk id="4" creationId="{621439DA-A8BD-401B-B287-DEAAEF5AF916}"/>
          </ac:spMkLst>
        </pc:spChg>
        <pc:picChg chg="mod">
          <ac:chgData name="Mohammed Adel" userId="fe5bb571bb8f5f64" providerId="LiveId" clId="{76C15844-7312-4BD7-B7E0-570CA6922C8E}" dt="2024-07-26T21:36:29.156" v="435" actId="1076"/>
          <ac:picMkLst>
            <pc:docMk/>
            <pc:sldMk cId="936417600" sldId="256"/>
            <ac:picMk id="5" creationId="{A2A09DF7-DBE5-419B-8A3B-F8DF741EE476}"/>
          </ac:picMkLst>
        </pc:picChg>
      </pc:sldChg>
      <pc:sldChg chg="addSp modSp mod">
        <pc:chgData name="Mohammed Adel" userId="fe5bb571bb8f5f64" providerId="LiveId" clId="{76C15844-7312-4BD7-B7E0-570CA6922C8E}" dt="2024-07-26T21:09:11.062" v="40" actId="20577"/>
        <pc:sldMkLst>
          <pc:docMk/>
          <pc:sldMk cId="4037668167" sldId="258"/>
        </pc:sldMkLst>
        <pc:spChg chg="add mod">
          <ac:chgData name="Mohammed Adel" userId="fe5bb571bb8f5f64" providerId="LiveId" clId="{76C15844-7312-4BD7-B7E0-570CA6922C8E}" dt="2024-07-26T21:09:11.062" v="40" actId="20577"/>
          <ac:spMkLst>
            <pc:docMk/>
            <pc:sldMk cId="4037668167" sldId="258"/>
            <ac:spMk id="4" creationId="{E3A625DF-AF9C-4950-903B-97DBD00243FA}"/>
          </ac:spMkLst>
        </pc:spChg>
      </pc:sldChg>
      <pc:sldChg chg="addSp modSp mod">
        <pc:chgData name="Mohammed Adel" userId="fe5bb571bb8f5f64" providerId="LiveId" clId="{76C15844-7312-4BD7-B7E0-570CA6922C8E}" dt="2024-07-26T22:01:29.558" v="705" actId="20577"/>
        <pc:sldMkLst>
          <pc:docMk/>
          <pc:sldMk cId="2474377363" sldId="259"/>
        </pc:sldMkLst>
        <pc:spChg chg="add mod">
          <ac:chgData name="Mohammed Adel" userId="fe5bb571bb8f5f64" providerId="LiveId" clId="{76C15844-7312-4BD7-B7E0-570CA6922C8E}" dt="2024-07-26T22:01:29.558" v="705" actId="20577"/>
          <ac:spMkLst>
            <pc:docMk/>
            <pc:sldMk cId="2474377363" sldId="259"/>
            <ac:spMk id="4" creationId="{0613E819-862D-4C19-A260-DFEFDC1E518C}"/>
          </ac:spMkLst>
        </pc:spChg>
        <pc:spChg chg="add mod">
          <ac:chgData name="Mohammed Adel" userId="fe5bb571bb8f5f64" providerId="LiveId" clId="{76C15844-7312-4BD7-B7E0-570CA6922C8E}" dt="2024-07-26T21:14:34.934" v="117" actId="207"/>
          <ac:spMkLst>
            <pc:docMk/>
            <pc:sldMk cId="2474377363" sldId="259"/>
            <ac:spMk id="6" creationId="{74B82AF9-5861-4407-9E93-81AF384FCC40}"/>
          </ac:spMkLst>
        </pc:spChg>
      </pc:sldChg>
      <pc:sldChg chg="addSp modSp mod">
        <pc:chgData name="Mohammed Adel" userId="fe5bb571bb8f5f64" providerId="LiveId" clId="{76C15844-7312-4BD7-B7E0-570CA6922C8E}" dt="2024-07-26T21:16:23.874" v="134" actId="1076"/>
        <pc:sldMkLst>
          <pc:docMk/>
          <pc:sldMk cId="1198747154" sldId="260"/>
        </pc:sldMkLst>
        <pc:spChg chg="add mod">
          <ac:chgData name="Mohammed Adel" userId="fe5bb571bb8f5f64" providerId="LiveId" clId="{76C15844-7312-4BD7-B7E0-570CA6922C8E}" dt="2024-07-26T21:16:23.874" v="134" actId="1076"/>
          <ac:spMkLst>
            <pc:docMk/>
            <pc:sldMk cId="1198747154" sldId="260"/>
            <ac:spMk id="4" creationId="{44E6629D-5C10-4F9A-B37F-F8A84E3805EA}"/>
          </ac:spMkLst>
        </pc:spChg>
      </pc:sldChg>
      <pc:sldChg chg="addSp modSp mod">
        <pc:chgData name="Mohammed Adel" userId="fe5bb571bb8f5f64" providerId="LiveId" clId="{76C15844-7312-4BD7-B7E0-570CA6922C8E}" dt="2024-07-30T13:34:16.202" v="1292" actId="207"/>
        <pc:sldMkLst>
          <pc:docMk/>
          <pc:sldMk cId="1414063501" sldId="261"/>
        </pc:sldMkLst>
        <pc:spChg chg="add mod">
          <ac:chgData name="Mohammed Adel" userId="fe5bb571bb8f5f64" providerId="LiveId" clId="{76C15844-7312-4BD7-B7E0-570CA6922C8E}" dt="2024-07-30T13:34:16.202" v="1292" actId="207"/>
          <ac:spMkLst>
            <pc:docMk/>
            <pc:sldMk cId="1414063501" sldId="261"/>
            <ac:spMk id="4" creationId="{60654E0F-AD03-4B22-95D4-2962635F8021}"/>
          </ac:spMkLst>
        </pc:spChg>
        <pc:picChg chg="mod">
          <ac:chgData name="Mohammed Adel" userId="fe5bb571bb8f5f64" providerId="LiveId" clId="{76C15844-7312-4BD7-B7E0-570CA6922C8E}" dt="2024-07-26T21:19:19.571" v="171" actId="1076"/>
          <ac:picMkLst>
            <pc:docMk/>
            <pc:sldMk cId="1414063501" sldId="261"/>
            <ac:picMk id="5" creationId="{A2A09DF7-DBE5-419B-8A3B-F8DF741EE476}"/>
          </ac:picMkLst>
        </pc:picChg>
      </pc:sldChg>
      <pc:sldChg chg="addSp modSp mod">
        <pc:chgData name="Mohammed Adel" userId="fe5bb571bb8f5f64" providerId="LiveId" clId="{76C15844-7312-4BD7-B7E0-570CA6922C8E}" dt="2024-07-30T13:35:01.713" v="1294" actId="313"/>
        <pc:sldMkLst>
          <pc:docMk/>
          <pc:sldMk cId="3528895000" sldId="262"/>
        </pc:sldMkLst>
        <pc:spChg chg="add mod">
          <ac:chgData name="Mohammed Adel" userId="fe5bb571bb8f5f64" providerId="LiveId" clId="{76C15844-7312-4BD7-B7E0-570CA6922C8E}" dt="2024-07-30T13:35:01.713" v="1294" actId="313"/>
          <ac:spMkLst>
            <pc:docMk/>
            <pc:sldMk cId="3528895000" sldId="262"/>
            <ac:spMk id="4" creationId="{2CA9DC82-5AAE-4A96-8844-7EAD88D2B663}"/>
          </ac:spMkLst>
        </pc:spChg>
        <pc:picChg chg="mod">
          <ac:chgData name="Mohammed Adel" userId="fe5bb571bb8f5f64" providerId="LiveId" clId="{76C15844-7312-4BD7-B7E0-570CA6922C8E}" dt="2024-07-26T21:21:16.553" v="206" actId="14100"/>
          <ac:picMkLst>
            <pc:docMk/>
            <pc:sldMk cId="3528895000" sldId="262"/>
            <ac:picMk id="5" creationId="{A2A09DF7-DBE5-419B-8A3B-F8DF741EE476}"/>
          </ac:picMkLst>
        </pc:picChg>
      </pc:sldChg>
      <pc:sldChg chg="addSp modSp mod">
        <pc:chgData name="Mohammed Adel" userId="fe5bb571bb8f5f64" providerId="LiveId" clId="{76C15844-7312-4BD7-B7E0-570CA6922C8E}" dt="2024-07-26T21:39:26.324" v="513" actId="113"/>
        <pc:sldMkLst>
          <pc:docMk/>
          <pc:sldMk cId="3543371300" sldId="263"/>
        </pc:sldMkLst>
        <pc:spChg chg="add mod">
          <ac:chgData name="Mohammed Adel" userId="fe5bb571bb8f5f64" providerId="LiveId" clId="{76C15844-7312-4BD7-B7E0-570CA6922C8E}" dt="2024-07-26T21:39:26.324" v="513" actId="113"/>
          <ac:spMkLst>
            <pc:docMk/>
            <pc:sldMk cId="3543371300" sldId="263"/>
            <ac:spMk id="4" creationId="{A41BD8F7-72E7-4D6E-8646-51CFA3BEBDCA}"/>
          </ac:spMkLst>
        </pc:spChg>
      </pc:sldChg>
      <pc:sldChg chg="addSp modSp add mod ord">
        <pc:chgData name="Mohammed Adel" userId="fe5bb571bb8f5f64" providerId="LiveId" clId="{76C15844-7312-4BD7-B7E0-570CA6922C8E}" dt="2024-07-27T09:28:23.448" v="857" actId="14100"/>
        <pc:sldMkLst>
          <pc:docMk/>
          <pc:sldMk cId="1001495726" sldId="264"/>
        </pc:sldMkLst>
        <pc:picChg chg="add mod">
          <ac:chgData name="Mohammed Adel" userId="fe5bb571bb8f5f64" providerId="LiveId" clId="{76C15844-7312-4BD7-B7E0-570CA6922C8E}" dt="2024-07-27T09:28:23.448" v="857" actId="14100"/>
          <ac:picMkLst>
            <pc:docMk/>
            <pc:sldMk cId="1001495726" sldId="264"/>
            <ac:picMk id="3" creationId="{85A7F541-1263-4F8C-B32F-A6257141AD3D}"/>
          </ac:picMkLst>
        </pc:picChg>
      </pc:sldChg>
      <pc:sldChg chg="addSp delSp modSp add mod ord">
        <pc:chgData name="Mohammed Adel" userId="fe5bb571bb8f5f64" providerId="LiveId" clId="{76C15844-7312-4BD7-B7E0-570CA6922C8E}" dt="2024-07-27T09:25:18.916" v="844"/>
        <pc:sldMkLst>
          <pc:docMk/>
          <pc:sldMk cId="332508632" sldId="265"/>
        </pc:sldMkLst>
        <pc:spChg chg="add del">
          <ac:chgData name="Mohammed Adel" userId="fe5bb571bb8f5f64" providerId="LiveId" clId="{76C15844-7312-4BD7-B7E0-570CA6922C8E}" dt="2024-07-27T09:20:51.208" v="771" actId="22"/>
          <ac:spMkLst>
            <pc:docMk/>
            <pc:sldMk cId="332508632" sldId="265"/>
            <ac:spMk id="4" creationId="{47F7350A-C494-4C49-BF2B-13714719748D}"/>
          </ac:spMkLst>
        </pc:spChg>
        <pc:graphicFrameChg chg="add del mod modGraphic">
          <ac:chgData name="Mohammed Adel" userId="fe5bb571bb8f5f64" providerId="LiveId" clId="{76C15844-7312-4BD7-B7E0-570CA6922C8E}" dt="2024-07-27T09:24:55.382" v="835" actId="3680"/>
          <ac:graphicFrameMkLst>
            <pc:docMk/>
            <pc:sldMk cId="332508632" sldId="265"/>
            <ac:graphicFrameMk id="7" creationId="{8CEB7B2F-0947-4259-8615-3431C9CC8B1A}"/>
          </ac:graphicFrameMkLst>
        </pc:graphicFrameChg>
        <pc:picChg chg="add del mod">
          <ac:chgData name="Mohammed Adel" userId="fe5bb571bb8f5f64" providerId="LiveId" clId="{76C15844-7312-4BD7-B7E0-570CA6922C8E}" dt="2024-07-27T09:25:15.527" v="842" actId="14100"/>
          <ac:picMkLst>
            <pc:docMk/>
            <pc:sldMk cId="332508632" sldId="265"/>
            <ac:picMk id="6" creationId="{51640C8A-8C03-4E64-9E77-AD40918B5496}"/>
          </ac:picMkLst>
        </pc:picChg>
      </pc:sldChg>
      <pc:sldChg chg="addSp modSp add mod">
        <pc:chgData name="Mohammed Adel" userId="fe5bb571bb8f5f64" providerId="LiveId" clId="{76C15844-7312-4BD7-B7E0-570CA6922C8E}" dt="2024-07-30T16:22:22.757" v="1313" actId="1036"/>
        <pc:sldMkLst>
          <pc:docMk/>
          <pc:sldMk cId="50436053" sldId="266"/>
        </pc:sldMkLst>
        <pc:spChg chg="add mod">
          <ac:chgData name="Mohammed Adel" userId="fe5bb571bb8f5f64" providerId="LiveId" clId="{76C15844-7312-4BD7-B7E0-570CA6922C8E}" dt="2024-07-30T13:38:28.323" v="1312" actId="20577"/>
          <ac:spMkLst>
            <pc:docMk/>
            <pc:sldMk cId="50436053" sldId="266"/>
            <ac:spMk id="4" creationId="{B8361574-8BC8-47AC-9064-F0E2C4F8E034}"/>
          </ac:spMkLst>
        </pc:spChg>
        <pc:picChg chg="mod">
          <ac:chgData name="Mohammed Adel" userId="fe5bb571bb8f5f64" providerId="LiveId" clId="{76C15844-7312-4BD7-B7E0-570CA6922C8E}" dt="2024-07-30T16:22:22.757" v="1313" actId="1036"/>
          <ac:picMkLst>
            <pc:docMk/>
            <pc:sldMk cId="50436053" sldId="266"/>
            <ac:picMk id="5" creationId="{A2A09DF7-DBE5-419B-8A3B-F8DF741EE476}"/>
          </ac:picMkLst>
        </pc:picChg>
      </pc:sldChg>
      <pc:sldChg chg="addSp delSp modSp add mod">
        <pc:chgData name="Mohammed Adel" userId="fe5bb571bb8f5f64" providerId="LiveId" clId="{76C15844-7312-4BD7-B7E0-570CA6922C8E}" dt="2024-07-30T13:37:29.335" v="1308" actId="20577"/>
        <pc:sldMkLst>
          <pc:docMk/>
          <pc:sldMk cId="1434830871" sldId="267"/>
        </pc:sldMkLst>
        <pc:spChg chg="add del mod">
          <ac:chgData name="Mohammed Adel" userId="fe5bb571bb8f5f64" providerId="LiveId" clId="{76C15844-7312-4BD7-B7E0-570CA6922C8E}" dt="2024-07-30T13:37:29.335" v="1308" actId="20577"/>
          <ac:spMkLst>
            <pc:docMk/>
            <pc:sldMk cId="1434830871" sldId="267"/>
            <ac:spMk id="4" creationId="{46EFB351-8246-4399-9E0F-C4E918C371ED}"/>
          </ac:spMkLst>
        </pc:spChg>
      </pc:sldChg>
      <pc:sldChg chg="addSp modSp add mod">
        <pc:chgData name="Mohammed Adel" userId="fe5bb571bb8f5f64" providerId="LiveId" clId="{76C15844-7312-4BD7-B7E0-570CA6922C8E}" dt="2024-07-26T22:00:21.783" v="691" actId="403"/>
        <pc:sldMkLst>
          <pc:docMk/>
          <pc:sldMk cId="3452904174" sldId="268"/>
        </pc:sldMkLst>
        <pc:spChg chg="add mod">
          <ac:chgData name="Mohammed Adel" userId="fe5bb571bb8f5f64" providerId="LiveId" clId="{76C15844-7312-4BD7-B7E0-570CA6922C8E}" dt="2024-07-26T22:00:21.783" v="691" actId="403"/>
          <ac:spMkLst>
            <pc:docMk/>
            <pc:sldMk cId="3452904174" sldId="268"/>
            <ac:spMk id="4" creationId="{9CD0B98A-63EA-4D89-9AD1-E72701C9A566}"/>
          </ac:spMkLst>
        </pc:spChg>
      </pc:sldChg>
      <pc:sldChg chg="addSp delSp modSp add mod ord">
        <pc:chgData name="Mohammed Adel" userId="fe5bb571bb8f5f64" providerId="LiveId" clId="{76C15844-7312-4BD7-B7E0-570CA6922C8E}" dt="2024-07-30T13:36:06.555" v="1299" actId="1036"/>
        <pc:sldMkLst>
          <pc:docMk/>
          <pc:sldMk cId="2399054525" sldId="269"/>
        </pc:sldMkLst>
        <pc:spChg chg="add mod">
          <ac:chgData name="Mohammed Adel" userId="fe5bb571bb8f5f64" providerId="LiveId" clId="{76C15844-7312-4BD7-B7E0-570CA6922C8E}" dt="2024-07-30T13:35:54.769" v="1298" actId="207"/>
          <ac:spMkLst>
            <pc:docMk/>
            <pc:sldMk cId="2399054525" sldId="269"/>
            <ac:spMk id="3" creationId="{FB5E3589-2B59-484E-B0F5-53FD825927A3}"/>
          </ac:spMkLst>
        </pc:spChg>
        <pc:spChg chg="add del mod">
          <ac:chgData name="Mohammed Adel" userId="fe5bb571bb8f5f64" providerId="LiveId" clId="{76C15844-7312-4BD7-B7E0-570CA6922C8E}" dt="2024-07-26T21:53:55.739" v="549" actId="22"/>
          <ac:spMkLst>
            <pc:docMk/>
            <pc:sldMk cId="2399054525" sldId="269"/>
            <ac:spMk id="4" creationId="{48B2ED16-0040-4CCC-A059-75B551CAEDF1}"/>
          </ac:spMkLst>
        </pc:spChg>
        <pc:picChg chg="mod">
          <ac:chgData name="Mohammed Adel" userId="fe5bb571bb8f5f64" providerId="LiveId" clId="{76C15844-7312-4BD7-B7E0-570CA6922C8E}" dt="2024-07-30T13:36:06.555" v="1299" actId="1036"/>
          <ac:picMkLst>
            <pc:docMk/>
            <pc:sldMk cId="2399054525" sldId="269"/>
            <ac:picMk id="5" creationId="{A2A09DF7-DBE5-419B-8A3B-F8DF741EE476}"/>
          </ac:picMkLst>
        </pc:picChg>
        <pc:picChg chg="add mod">
          <ac:chgData name="Mohammed Adel" userId="fe5bb571bb8f5f64" providerId="LiveId" clId="{76C15844-7312-4BD7-B7E0-570CA6922C8E}" dt="2024-07-26T21:56:00.857" v="600" actId="14100"/>
          <ac:picMkLst>
            <pc:docMk/>
            <pc:sldMk cId="2399054525" sldId="269"/>
            <ac:picMk id="7" creationId="{97B84C0E-FCA4-4AA1-B838-7B8C1EEA5DD5}"/>
          </ac:picMkLst>
        </pc:picChg>
      </pc:sldChg>
      <pc:sldChg chg="addSp modSp add mod">
        <pc:chgData name="Mohammed Adel" userId="fe5bb571bb8f5f64" providerId="LiveId" clId="{76C15844-7312-4BD7-B7E0-570CA6922C8E}" dt="2024-07-30T13:36:42.872" v="1300" actId="20577"/>
        <pc:sldMkLst>
          <pc:docMk/>
          <pc:sldMk cId="1243301664" sldId="270"/>
        </pc:sldMkLst>
        <pc:spChg chg="add mod">
          <ac:chgData name="Mohammed Adel" userId="fe5bb571bb8f5f64" providerId="LiveId" clId="{76C15844-7312-4BD7-B7E0-570CA6922C8E}" dt="2024-07-30T13:36:42.872" v="1300" actId="20577"/>
          <ac:spMkLst>
            <pc:docMk/>
            <pc:sldMk cId="1243301664" sldId="270"/>
            <ac:spMk id="4" creationId="{EA07A2FC-4022-4E51-8EC6-0FA33E4B18FC}"/>
          </ac:spMkLst>
        </pc:spChg>
      </pc:sldChg>
      <pc:sldChg chg="addSp modSp add mod">
        <pc:chgData name="Mohammed Adel" userId="fe5bb571bb8f5f64" providerId="LiveId" clId="{76C15844-7312-4BD7-B7E0-570CA6922C8E}" dt="2024-07-26T22:00:55.464" v="699" actId="404"/>
        <pc:sldMkLst>
          <pc:docMk/>
          <pc:sldMk cId="668658602" sldId="271"/>
        </pc:sldMkLst>
        <pc:spChg chg="add mod">
          <ac:chgData name="Mohammed Adel" userId="fe5bb571bb8f5f64" providerId="LiveId" clId="{76C15844-7312-4BD7-B7E0-570CA6922C8E}" dt="2024-07-26T22:00:55.464" v="699" actId="404"/>
          <ac:spMkLst>
            <pc:docMk/>
            <pc:sldMk cId="668658602" sldId="271"/>
            <ac:spMk id="4" creationId="{850E31B4-F28B-4F6B-9534-FEE1F48096AE}"/>
          </ac:spMkLst>
        </pc:spChg>
      </pc:sldChg>
      <pc:sldChg chg="add">
        <pc:chgData name="Mohammed Adel" userId="fe5bb571bb8f5f64" providerId="LiveId" clId="{76C15844-7312-4BD7-B7E0-570CA6922C8E}" dt="2024-07-27T09:25:21.318" v="845" actId="2890"/>
        <pc:sldMkLst>
          <pc:docMk/>
          <pc:sldMk cId="1548897429" sldId="272"/>
        </pc:sldMkLst>
      </pc:sldChg>
      <pc:sldChg chg="add">
        <pc:chgData name="Mohammed Adel" userId="fe5bb571bb8f5f64" providerId="LiveId" clId="{76C15844-7312-4BD7-B7E0-570CA6922C8E}" dt="2024-07-27T09:25:23.643" v="846" actId="2890"/>
        <pc:sldMkLst>
          <pc:docMk/>
          <pc:sldMk cId="3482358495" sldId="273"/>
        </pc:sldMkLst>
      </pc:sldChg>
      <pc:sldChg chg="addSp modSp add mod">
        <pc:chgData name="Mohammed Adel" userId="fe5bb571bb8f5f64" providerId="LiveId" clId="{76C15844-7312-4BD7-B7E0-570CA6922C8E}" dt="2024-07-27T10:53:58.361" v="1291" actId="1076"/>
        <pc:sldMkLst>
          <pc:docMk/>
          <pc:sldMk cId="802027224" sldId="274"/>
        </pc:sldMkLst>
        <pc:spChg chg="add mod">
          <ac:chgData name="Mohammed Adel" userId="fe5bb571bb8f5f64" providerId="LiveId" clId="{76C15844-7312-4BD7-B7E0-570CA6922C8E}" dt="2024-07-27T10:53:58.361" v="1291" actId="1076"/>
          <ac:spMkLst>
            <pc:docMk/>
            <pc:sldMk cId="802027224" sldId="274"/>
            <ac:spMk id="4" creationId="{84B7F835-0613-49A8-8FFC-0671BBF13345}"/>
          </ac:spMkLst>
        </pc:spChg>
        <pc:picChg chg="mod">
          <ac:chgData name="Mohammed Adel" userId="fe5bb571bb8f5f64" providerId="LiveId" clId="{76C15844-7312-4BD7-B7E0-570CA6922C8E}" dt="2024-07-27T10:53:54.907" v="1290" actId="1076"/>
          <ac:picMkLst>
            <pc:docMk/>
            <pc:sldMk cId="802027224" sldId="274"/>
            <ac:picMk id="5" creationId="{A2A09DF7-DBE5-419B-8A3B-F8DF741EE476}"/>
          </ac:picMkLst>
        </pc:picChg>
      </pc:sldChg>
      <pc:sldChg chg="addSp modSp add mod">
        <pc:chgData name="Mohammed Adel" userId="fe5bb571bb8f5f64" providerId="LiveId" clId="{76C15844-7312-4BD7-B7E0-570CA6922C8E}" dt="2024-07-27T10:51:21.009" v="1254" actId="20577"/>
        <pc:sldMkLst>
          <pc:docMk/>
          <pc:sldMk cId="1187896420" sldId="275"/>
        </pc:sldMkLst>
        <pc:graphicFrameChg chg="add mod modGraphic">
          <ac:chgData name="Mohammed Adel" userId="fe5bb571bb8f5f64" providerId="LiveId" clId="{76C15844-7312-4BD7-B7E0-570CA6922C8E}" dt="2024-07-27T10:51:21.009" v="1254" actId="20577"/>
          <ac:graphicFrameMkLst>
            <pc:docMk/>
            <pc:sldMk cId="1187896420" sldId="275"/>
            <ac:graphicFrameMk id="2" creationId="{9D56EE38-F416-4384-902C-A99AC1F1795E}"/>
          </ac:graphicFrameMkLst>
        </pc:graphicFrameChg>
      </pc:sldChg>
      <pc:sldChg chg="addSp delSp modSp add mod">
        <pc:chgData name="Mohammed Adel" userId="fe5bb571bb8f5f64" providerId="LiveId" clId="{76C15844-7312-4BD7-B7E0-570CA6922C8E}" dt="2024-07-27T10:30:45.481" v="1052" actId="207"/>
        <pc:sldMkLst>
          <pc:docMk/>
          <pc:sldMk cId="4110186124" sldId="276"/>
        </pc:sldMkLst>
        <pc:graphicFrameChg chg="add mod modGraphic">
          <ac:chgData name="Mohammed Adel" userId="fe5bb571bb8f5f64" providerId="LiveId" clId="{76C15844-7312-4BD7-B7E0-570CA6922C8E}" dt="2024-07-27T10:30:45.481" v="1052" actId="207"/>
          <ac:graphicFrameMkLst>
            <pc:docMk/>
            <pc:sldMk cId="4110186124" sldId="276"/>
            <ac:graphicFrameMk id="2" creationId="{9C5AC627-C50E-444B-AC69-D5C250C628A0}"/>
          </ac:graphicFrameMkLst>
        </pc:graphicFrameChg>
        <pc:picChg chg="add del">
          <ac:chgData name="Mohammed Adel" userId="fe5bb571bb8f5f64" providerId="LiveId" clId="{76C15844-7312-4BD7-B7E0-570CA6922C8E}" dt="2024-07-27T10:23:49.417" v="962" actId="22"/>
          <ac:picMkLst>
            <pc:docMk/>
            <pc:sldMk cId="4110186124" sldId="276"/>
            <ac:picMk id="4" creationId="{CD207E63-6327-438A-A6A6-6A5F77838BAA}"/>
          </ac:picMkLst>
        </pc:picChg>
      </pc:sldChg>
      <pc:sldChg chg="addSp modSp add mod">
        <pc:chgData name="Mohammed Adel" userId="fe5bb571bb8f5f64" providerId="LiveId" clId="{76C15844-7312-4BD7-B7E0-570CA6922C8E}" dt="2024-07-27T10:17:20.798" v="959" actId="14100"/>
        <pc:sldMkLst>
          <pc:docMk/>
          <pc:sldMk cId="2505548164" sldId="277"/>
        </pc:sldMkLst>
        <pc:picChg chg="add mod">
          <ac:chgData name="Mohammed Adel" userId="fe5bb571bb8f5f64" providerId="LiveId" clId="{76C15844-7312-4BD7-B7E0-570CA6922C8E}" dt="2024-07-27T10:17:20.798" v="959" actId="14100"/>
          <ac:picMkLst>
            <pc:docMk/>
            <pc:sldMk cId="2505548164" sldId="277"/>
            <ac:picMk id="3" creationId="{DF2AF019-A9C9-4632-9EC7-C8A75E8E6499}"/>
          </ac:picMkLst>
        </pc:picChg>
      </pc:sldChg>
      <pc:sldChg chg="addSp modSp add mod">
        <pc:chgData name="Mohammed Adel" userId="fe5bb571bb8f5f64" providerId="LiveId" clId="{76C15844-7312-4BD7-B7E0-570CA6922C8E}" dt="2024-07-27T10:14:09.573" v="956" actId="1076"/>
        <pc:sldMkLst>
          <pc:docMk/>
          <pc:sldMk cId="3595919231" sldId="278"/>
        </pc:sldMkLst>
        <pc:spChg chg="add mod">
          <ac:chgData name="Mohammed Adel" userId="fe5bb571bb8f5f64" providerId="LiveId" clId="{76C15844-7312-4BD7-B7E0-570CA6922C8E}" dt="2024-07-27T10:12:02.207" v="949" actId="14100"/>
          <ac:spMkLst>
            <pc:docMk/>
            <pc:sldMk cId="3595919231" sldId="278"/>
            <ac:spMk id="6" creationId="{CB90AA53-1706-463F-A039-4DD5D78B599B}"/>
          </ac:spMkLst>
        </pc:spChg>
        <pc:picChg chg="add mod">
          <ac:chgData name="Mohammed Adel" userId="fe5bb571bb8f5f64" providerId="LiveId" clId="{76C15844-7312-4BD7-B7E0-570CA6922C8E}" dt="2024-07-27T10:13:45.596" v="951" actId="14100"/>
          <ac:picMkLst>
            <pc:docMk/>
            <pc:sldMk cId="3595919231" sldId="278"/>
            <ac:picMk id="3" creationId="{72CCAF92-F50A-47F9-BD02-4B26F600A997}"/>
          </ac:picMkLst>
        </pc:picChg>
        <pc:picChg chg="add mod modCrop">
          <ac:chgData name="Mohammed Adel" userId="fe5bb571bb8f5f64" providerId="LiveId" clId="{76C15844-7312-4BD7-B7E0-570CA6922C8E}" dt="2024-07-27T10:14:09.573" v="956" actId="1076"/>
          <ac:picMkLst>
            <pc:docMk/>
            <pc:sldMk cId="3595919231" sldId="278"/>
            <ac:picMk id="8" creationId="{3D03D562-E415-4255-A113-38B78BEA5B98}"/>
          </ac:picMkLst>
        </pc:picChg>
      </pc:sldChg>
      <pc:sldChg chg="addSp delSp modSp add mod">
        <pc:chgData name="Mohammed Adel" userId="fe5bb571bb8f5f64" providerId="LiveId" clId="{76C15844-7312-4BD7-B7E0-570CA6922C8E}" dt="2024-07-30T16:23:37.254" v="1318" actId="1036"/>
        <pc:sldMkLst>
          <pc:docMk/>
          <pc:sldMk cId="2865437252" sldId="279"/>
        </pc:sldMkLst>
        <pc:spChg chg="add del mod">
          <ac:chgData name="Mohammed Adel" userId="fe5bb571bb8f5f64" providerId="LiveId" clId="{76C15844-7312-4BD7-B7E0-570CA6922C8E}" dt="2024-07-27T10:03:57.325" v="873" actId="478"/>
          <ac:spMkLst>
            <pc:docMk/>
            <pc:sldMk cId="2865437252" sldId="279"/>
            <ac:spMk id="4" creationId="{47712C8B-8D5F-41B8-868A-59A95E6D1C9B}"/>
          </ac:spMkLst>
        </pc:spChg>
        <pc:spChg chg="add mod">
          <ac:chgData name="Mohammed Adel" userId="fe5bb571bb8f5f64" providerId="LiveId" clId="{76C15844-7312-4BD7-B7E0-570CA6922C8E}" dt="2024-07-30T16:23:37.254" v="1318" actId="1036"/>
          <ac:spMkLst>
            <pc:docMk/>
            <pc:sldMk cId="2865437252" sldId="279"/>
            <ac:spMk id="6" creationId="{FC8DE9D9-305A-4141-87A0-581019212001}"/>
          </ac:spMkLst>
        </pc:spChg>
        <pc:picChg chg="mod">
          <ac:chgData name="Mohammed Adel" userId="fe5bb571bb8f5f64" providerId="LiveId" clId="{76C15844-7312-4BD7-B7E0-570CA6922C8E}" dt="2024-07-30T16:22:46.536" v="1316" actId="1076"/>
          <ac:picMkLst>
            <pc:docMk/>
            <pc:sldMk cId="2865437252" sldId="279"/>
            <ac:picMk id="5" creationId="{A2A09DF7-DBE5-419B-8A3B-F8DF741EE476}"/>
          </ac:picMkLst>
        </pc:picChg>
      </pc:sldChg>
      <pc:sldChg chg="del">
        <pc:chgData name="Mohammed Adel" userId="fe5bb571bb8f5f64" providerId="LiveId" clId="{76C15844-7312-4BD7-B7E0-570CA6922C8E}" dt="2024-08-07T22:23:23.876" v="2240" actId="47"/>
        <pc:sldMkLst>
          <pc:docMk/>
          <pc:sldMk cId="1483383526" sldId="288"/>
        </pc:sldMkLst>
      </pc:sldChg>
      <pc:sldChg chg="del">
        <pc:chgData name="Mohammed Adel" userId="fe5bb571bb8f5f64" providerId="LiveId" clId="{76C15844-7312-4BD7-B7E0-570CA6922C8E}" dt="2024-08-07T22:23:22.782" v="2239" actId="47"/>
        <pc:sldMkLst>
          <pc:docMk/>
          <pc:sldMk cId="3742149714" sldId="289"/>
        </pc:sldMkLst>
      </pc:sldChg>
      <pc:sldChg chg="addSp modSp mod">
        <pc:chgData name="Mohammed Adel" userId="fe5bb571bb8f5f64" providerId="LiveId" clId="{76C15844-7312-4BD7-B7E0-570CA6922C8E}" dt="2024-08-07T22:23:19.697" v="2238" actId="1076"/>
        <pc:sldMkLst>
          <pc:docMk/>
          <pc:sldMk cId="399477858" sldId="290"/>
        </pc:sldMkLst>
        <pc:spChg chg="add mod">
          <ac:chgData name="Mohammed Adel" userId="fe5bb571bb8f5f64" providerId="LiveId" clId="{76C15844-7312-4BD7-B7E0-570CA6922C8E}" dt="2024-08-07T22:23:19.697" v="2238" actId="1076"/>
          <ac:spMkLst>
            <pc:docMk/>
            <pc:sldMk cId="399477858" sldId="290"/>
            <ac:spMk id="2" creationId="{88D45848-5D66-4A87-987A-A19B8572B407}"/>
          </ac:spMkLst>
        </pc:spChg>
      </pc:sldChg>
      <pc:sldChg chg="addSp modSp mod">
        <pc:chgData name="Mohammed Adel" userId="fe5bb571bb8f5f64" providerId="LiveId" clId="{76C15844-7312-4BD7-B7E0-570CA6922C8E}" dt="2024-08-07T22:22:29.633" v="2221" actId="20577"/>
        <pc:sldMkLst>
          <pc:docMk/>
          <pc:sldMk cId="2199274384" sldId="291"/>
        </pc:sldMkLst>
        <pc:spChg chg="add mod">
          <ac:chgData name="Mohammed Adel" userId="fe5bb571bb8f5f64" providerId="LiveId" clId="{76C15844-7312-4BD7-B7E0-570CA6922C8E}" dt="2024-08-07T22:22:29.633" v="2221" actId="20577"/>
          <ac:spMkLst>
            <pc:docMk/>
            <pc:sldMk cId="2199274384" sldId="291"/>
            <ac:spMk id="2" creationId="{53915502-1E3E-4B68-B815-8091F42D69C1}"/>
          </ac:spMkLst>
        </pc:spChg>
      </pc:sldChg>
      <pc:sldChg chg="addSp delSp modSp add mod">
        <pc:chgData name="Mohammed Adel" userId="fe5bb571bb8f5f64" providerId="LiveId" clId="{76C15844-7312-4BD7-B7E0-570CA6922C8E}" dt="2024-08-07T15:45:25.031" v="2192" actId="20577"/>
        <pc:sldMkLst>
          <pc:docMk/>
          <pc:sldMk cId="1634092919" sldId="293"/>
        </pc:sldMkLst>
        <pc:spChg chg="add mod">
          <ac:chgData name="Mohammed Adel" userId="fe5bb571bb8f5f64" providerId="LiveId" clId="{76C15844-7312-4BD7-B7E0-570CA6922C8E}" dt="2024-08-07T15:45:25.031" v="2192" actId="20577"/>
          <ac:spMkLst>
            <pc:docMk/>
            <pc:sldMk cId="1634092919" sldId="293"/>
            <ac:spMk id="2" creationId="{292C14CB-1861-4CD8-81BA-87F391AA2F64}"/>
          </ac:spMkLst>
        </pc:spChg>
        <pc:spChg chg="del">
          <ac:chgData name="Mohammed Adel" userId="fe5bb571bb8f5f64" providerId="LiveId" clId="{76C15844-7312-4BD7-B7E0-570CA6922C8E}" dt="2024-08-07T15:17:56.294" v="1320" actId="478"/>
          <ac:spMkLst>
            <pc:docMk/>
            <pc:sldMk cId="1634092919" sldId="293"/>
            <ac:spMk id="3" creationId="{80742139-7498-4B2E-A563-0377BC039564}"/>
          </ac:spMkLst>
        </pc:spChg>
        <pc:spChg chg="del">
          <ac:chgData name="Mohammed Adel" userId="fe5bb571bb8f5f64" providerId="LiveId" clId="{76C15844-7312-4BD7-B7E0-570CA6922C8E}" dt="2024-08-07T15:18:04.546" v="1323" actId="478"/>
          <ac:spMkLst>
            <pc:docMk/>
            <pc:sldMk cId="1634092919" sldId="293"/>
            <ac:spMk id="4" creationId="{621439DA-A8BD-401B-B287-DEAAEF5AF916}"/>
          </ac:spMkLst>
        </pc:spChg>
        <pc:picChg chg="add del mod">
          <ac:chgData name="Mohammed Adel" userId="fe5bb571bb8f5f64" providerId="LiveId" clId="{76C15844-7312-4BD7-B7E0-570CA6922C8E}" dt="2024-08-07T15:42:56.115" v="1857" actId="1076"/>
          <ac:picMkLst>
            <pc:docMk/>
            <pc:sldMk cId="1634092919" sldId="293"/>
            <ac:picMk id="5" creationId="{A2A09DF7-DBE5-419B-8A3B-F8DF741EE476}"/>
          </ac:picMkLst>
        </pc:picChg>
      </pc:sldChg>
      <pc:sldChg chg="addSp delSp modSp add mod">
        <pc:chgData name="Mohammed Adel" userId="fe5bb571bb8f5f64" providerId="LiveId" clId="{76C15844-7312-4BD7-B7E0-570CA6922C8E}" dt="2024-08-07T16:22:41.628" v="2197" actId="14100"/>
        <pc:sldMkLst>
          <pc:docMk/>
          <pc:sldMk cId="1439713957" sldId="294"/>
        </pc:sldMkLst>
        <pc:spChg chg="del">
          <ac:chgData name="Mohammed Adel" userId="fe5bb571bb8f5f64" providerId="LiveId" clId="{76C15844-7312-4BD7-B7E0-570CA6922C8E}" dt="2024-08-07T15:45:33.774" v="2194" actId="478"/>
          <ac:spMkLst>
            <pc:docMk/>
            <pc:sldMk cId="1439713957" sldId="294"/>
            <ac:spMk id="2" creationId="{292C14CB-1861-4CD8-81BA-87F391AA2F64}"/>
          </ac:spMkLst>
        </pc:spChg>
        <pc:picChg chg="add mod">
          <ac:chgData name="Mohammed Adel" userId="fe5bb571bb8f5f64" providerId="LiveId" clId="{76C15844-7312-4BD7-B7E0-570CA6922C8E}" dt="2024-08-07T16:22:41.628" v="2197" actId="14100"/>
          <ac:picMkLst>
            <pc:docMk/>
            <pc:sldMk cId="1439713957" sldId="294"/>
            <ac:picMk id="4" creationId="{B0E909B1-80B4-4326-A2BE-AB7686DB2C2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1C52-3E2C-4ACC-82A9-98DC106F4C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047A9A-6510-4E0A-A31E-359EE681A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C258E1-400F-4D2B-B6AB-C2DDD9CF1ABD}"/>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5" name="Footer Placeholder 4">
            <a:extLst>
              <a:ext uri="{FF2B5EF4-FFF2-40B4-BE49-F238E27FC236}">
                <a16:creationId xmlns:a16="http://schemas.microsoft.com/office/drawing/2014/main" id="{2D64315F-277E-48D5-BFFF-8C689E582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63E63-083C-4D22-BC99-6CB5C541AD57}"/>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20224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7B1A-4F9A-4511-9415-B64486E4F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96F9D1-B799-4930-9912-BD8557613D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5B26-D83B-439A-86C5-5EB0281C58FC}"/>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5" name="Footer Placeholder 4">
            <a:extLst>
              <a:ext uri="{FF2B5EF4-FFF2-40B4-BE49-F238E27FC236}">
                <a16:creationId xmlns:a16="http://schemas.microsoft.com/office/drawing/2014/main" id="{A4A52043-D35A-4E30-A72D-D24B919C2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46C70-1F14-49BA-91F0-E269E4AF238B}"/>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273219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B95A7-BF23-481D-ACF0-884BD43C1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0DBA5C-1EC2-4203-9B09-F27679A15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CDCE2-486F-45B2-8ED6-C3BF7FD6A723}"/>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5" name="Footer Placeholder 4">
            <a:extLst>
              <a:ext uri="{FF2B5EF4-FFF2-40B4-BE49-F238E27FC236}">
                <a16:creationId xmlns:a16="http://schemas.microsoft.com/office/drawing/2014/main" id="{33A7D9F4-4CCB-43D2-AA98-5664BA590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48FA6-9BE4-429D-A428-FDAF839EB014}"/>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21847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8474-64FB-4DDB-8E58-67A66B5C2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7548E-48E4-4545-B8BE-11CEE3068A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13FF-8846-49D6-B5A9-B77635C473BF}"/>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5" name="Footer Placeholder 4">
            <a:extLst>
              <a:ext uri="{FF2B5EF4-FFF2-40B4-BE49-F238E27FC236}">
                <a16:creationId xmlns:a16="http://schemas.microsoft.com/office/drawing/2014/main" id="{85A9BCB3-2B3F-4699-83FF-2CDDB30F9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A1ABB-AAF7-46C6-A600-0C72FB75824D}"/>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54475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AC0B-5F79-41C9-B6B3-3A4E73BA7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1C9E1-7FA5-4CB1-9985-DED75D1A1D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DAEAA-C50F-44DC-AC88-7D9E76822DB4}"/>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5" name="Footer Placeholder 4">
            <a:extLst>
              <a:ext uri="{FF2B5EF4-FFF2-40B4-BE49-F238E27FC236}">
                <a16:creationId xmlns:a16="http://schemas.microsoft.com/office/drawing/2014/main" id="{1BD02E5F-02F4-4303-8F7F-1642E3D94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7B775-E39B-4523-9E43-4F5F6B852B16}"/>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3144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7377-BCA8-4270-BC2E-62931F11C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4AD9C1-9A17-4625-9D78-BAF01E271C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3D67D-07A8-4468-AC32-2000B55E4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D4887-816F-4E08-B3F1-B47864639BE5}"/>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6" name="Footer Placeholder 5">
            <a:extLst>
              <a:ext uri="{FF2B5EF4-FFF2-40B4-BE49-F238E27FC236}">
                <a16:creationId xmlns:a16="http://schemas.microsoft.com/office/drawing/2014/main" id="{FE2E6562-4A6E-4091-806C-70BC9E2EB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D8E06-B2C2-42D4-9771-7E8B03429B88}"/>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78588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3336B-7643-481B-A872-E337DEF37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B7C702-ACCA-454D-A200-B59E4D3FB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B00978-45A0-42FF-868F-42E6B72574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6EDDAB-4A18-4985-B978-EBF615A5C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8E20AD-9E55-4EDF-AFE1-7796E9368B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93A9AB-8DC8-40CF-9071-4D0353FAFCED}"/>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8" name="Footer Placeholder 7">
            <a:extLst>
              <a:ext uri="{FF2B5EF4-FFF2-40B4-BE49-F238E27FC236}">
                <a16:creationId xmlns:a16="http://schemas.microsoft.com/office/drawing/2014/main" id="{43BC9356-2615-4B1A-AA25-F9DD6FBD2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F670D3-618B-4261-AD16-ACEC6075C921}"/>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51862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6AF6-8736-40A3-B23C-B3E30942CE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2C9738-7E8B-4B34-A249-1535051335D6}"/>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4" name="Footer Placeholder 3">
            <a:extLst>
              <a:ext uri="{FF2B5EF4-FFF2-40B4-BE49-F238E27FC236}">
                <a16:creationId xmlns:a16="http://schemas.microsoft.com/office/drawing/2014/main" id="{F11C0135-3AF8-4FD3-AF15-8D75EFB122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F757EB-3AE2-4B70-8704-A865286EFF02}"/>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398785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711DA-A4E1-4178-B8CD-0E826C341C6E}"/>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3" name="Footer Placeholder 2">
            <a:extLst>
              <a:ext uri="{FF2B5EF4-FFF2-40B4-BE49-F238E27FC236}">
                <a16:creationId xmlns:a16="http://schemas.microsoft.com/office/drawing/2014/main" id="{B209C033-FB5E-4E27-B8FE-C2CC81F374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CA83B2-DBDB-4E35-AEFF-A4DE776795E2}"/>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66325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E5C1-47AF-47D3-A2B5-24DF78150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CE2AD4-1C96-4FF0-B5F0-670EE22DF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8C64-027D-4426-9096-D4543F7BC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AF15D-0A88-47A1-A436-0F28221AB345}"/>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6" name="Footer Placeholder 5">
            <a:extLst>
              <a:ext uri="{FF2B5EF4-FFF2-40B4-BE49-F238E27FC236}">
                <a16:creationId xmlns:a16="http://schemas.microsoft.com/office/drawing/2014/main" id="{121194AC-E4B6-4149-9E68-698C3C78BA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21932-54A0-4E46-AA72-852CF678341D}"/>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297930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8439-8877-4311-AC16-DC11B85AEF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9EBC41-4BA5-42B6-825F-0350782C6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703E26-E06B-4410-BD41-8CD99D3EF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97523-079D-4CD4-869F-9FB3E8CA6C6D}"/>
              </a:ext>
            </a:extLst>
          </p:cNvPr>
          <p:cNvSpPr>
            <a:spLocks noGrp="1"/>
          </p:cNvSpPr>
          <p:nvPr>
            <p:ph type="dt" sz="half" idx="10"/>
          </p:nvPr>
        </p:nvSpPr>
        <p:spPr/>
        <p:txBody>
          <a:bodyPr/>
          <a:lstStyle/>
          <a:p>
            <a:fld id="{A98F4922-5ACE-44E6-BCAB-FB206EDDC74B}" type="datetimeFigureOut">
              <a:rPr lang="en-US" smtClean="0"/>
              <a:t>12/14/2024</a:t>
            </a:fld>
            <a:endParaRPr lang="en-US"/>
          </a:p>
        </p:txBody>
      </p:sp>
      <p:sp>
        <p:nvSpPr>
          <p:cNvPr id="6" name="Footer Placeholder 5">
            <a:extLst>
              <a:ext uri="{FF2B5EF4-FFF2-40B4-BE49-F238E27FC236}">
                <a16:creationId xmlns:a16="http://schemas.microsoft.com/office/drawing/2014/main" id="{DC9E8B16-D792-4558-9526-2E76B6852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F3631-E21F-4D1B-B677-3946B593DFE5}"/>
              </a:ext>
            </a:extLst>
          </p:cNvPr>
          <p:cNvSpPr>
            <a:spLocks noGrp="1"/>
          </p:cNvSpPr>
          <p:nvPr>
            <p:ph type="sldNum" sz="quarter" idx="12"/>
          </p:nvPr>
        </p:nvSpPr>
        <p:spPr/>
        <p:txBody>
          <a:bodyPr/>
          <a:lstStyle/>
          <a:p>
            <a:fld id="{BB8A79DE-D685-442B-A5EC-13253700C60F}" type="slidenum">
              <a:rPr lang="en-US" smtClean="0"/>
              <a:t>‹#›</a:t>
            </a:fld>
            <a:endParaRPr lang="en-US"/>
          </a:p>
        </p:txBody>
      </p:sp>
    </p:spTree>
    <p:extLst>
      <p:ext uri="{BB962C8B-B14F-4D97-AF65-F5344CB8AC3E}">
        <p14:creationId xmlns:p14="http://schemas.microsoft.com/office/powerpoint/2010/main" val="351766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07C98C-2CFB-46E6-89CF-C7F8DDEBB2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F8CAD-1336-4407-A62F-AF94962BB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AA1EB-4444-4171-9F26-73AC0EE11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F4922-5ACE-44E6-BCAB-FB206EDDC74B}" type="datetimeFigureOut">
              <a:rPr lang="en-US" smtClean="0"/>
              <a:t>12/14/2024</a:t>
            </a:fld>
            <a:endParaRPr lang="en-US"/>
          </a:p>
        </p:txBody>
      </p:sp>
      <p:sp>
        <p:nvSpPr>
          <p:cNvPr id="5" name="Footer Placeholder 4">
            <a:extLst>
              <a:ext uri="{FF2B5EF4-FFF2-40B4-BE49-F238E27FC236}">
                <a16:creationId xmlns:a16="http://schemas.microsoft.com/office/drawing/2014/main" id="{4F546CDD-AC4E-41FB-97A0-84F5B37C67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88AB22-FA81-432C-B812-B4C129A77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A79DE-D685-442B-A5EC-13253700C60F}" type="slidenum">
              <a:rPr lang="en-US" smtClean="0"/>
              <a:t>‹#›</a:t>
            </a:fld>
            <a:endParaRPr lang="en-US"/>
          </a:p>
        </p:txBody>
      </p:sp>
    </p:spTree>
    <p:extLst>
      <p:ext uri="{BB962C8B-B14F-4D97-AF65-F5344CB8AC3E}">
        <p14:creationId xmlns:p14="http://schemas.microsoft.com/office/powerpoint/2010/main" val="346475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02159"/>
          </a:xfrm>
          <a:prstGeom prst="rect">
            <a:avLst/>
          </a:prstGeom>
        </p:spPr>
      </p:pic>
      <p:sp>
        <p:nvSpPr>
          <p:cNvPr id="3" name="Rectangle 2">
            <a:extLst>
              <a:ext uri="{FF2B5EF4-FFF2-40B4-BE49-F238E27FC236}">
                <a16:creationId xmlns:a16="http://schemas.microsoft.com/office/drawing/2014/main" id="{80742139-7498-4B2E-A563-0377BC039564}"/>
              </a:ext>
            </a:extLst>
          </p:cNvPr>
          <p:cNvSpPr/>
          <p:nvPr/>
        </p:nvSpPr>
        <p:spPr>
          <a:xfrm>
            <a:off x="422909" y="1997094"/>
            <a:ext cx="5983384" cy="1446550"/>
          </a:xfrm>
          <a:prstGeom prst="rect">
            <a:avLst/>
          </a:prstGeom>
          <a:noFill/>
        </p:spPr>
        <p:txBody>
          <a:bodyPr wrap="square" lIns="91440" tIns="45720" rIns="91440" bIns="45720">
            <a:spAutoFit/>
          </a:bodyPr>
          <a:lstStyle/>
          <a:p>
            <a:pPr algn="ctr"/>
            <a:r>
              <a:rPr lang="en-US" sz="4400" b="1" dirty="0">
                <a:ln w="10160">
                  <a:solidFill>
                    <a:schemeClr val="accent1">
                      <a:lumMod val="20000"/>
                      <a:lumOff val="80000"/>
                    </a:schemeClr>
                  </a:solidFill>
                  <a:prstDash val="solid"/>
                </a:ln>
                <a:solidFill>
                  <a:schemeClr val="accent1">
                    <a:lumMod val="75000"/>
                  </a:schemeClr>
                </a:solidFill>
                <a:effectLst>
                  <a:outerShdw blurRad="38100" dist="22860" dir="5400000" algn="tl" rotWithShape="0">
                    <a:srgbClr val="000000">
                      <a:alpha val="30000"/>
                    </a:srgbClr>
                  </a:outerShdw>
                  <a:reflection blurRad="6350" stA="55000" endA="300" endPos="45500" dir="5400000" sy="-100000" algn="bl" rotWithShape="0"/>
                </a:effectLst>
              </a:rPr>
              <a:t>Central nervous system infection</a:t>
            </a:r>
          </a:p>
        </p:txBody>
      </p:sp>
      <p:sp>
        <p:nvSpPr>
          <p:cNvPr id="4" name="Rectangle 3">
            <a:extLst>
              <a:ext uri="{FF2B5EF4-FFF2-40B4-BE49-F238E27FC236}">
                <a16:creationId xmlns:a16="http://schemas.microsoft.com/office/drawing/2014/main" id="{621439DA-A8BD-401B-B287-DEAAEF5AF916}"/>
              </a:ext>
            </a:extLst>
          </p:cNvPr>
          <p:cNvSpPr/>
          <p:nvPr/>
        </p:nvSpPr>
        <p:spPr>
          <a:xfrm>
            <a:off x="1997798" y="4761235"/>
            <a:ext cx="3240502" cy="1077218"/>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Dr. Mohammed </a:t>
            </a:r>
            <a:r>
              <a:rPr lang="en-US" sz="28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adel</a:t>
            </a:r>
            <a:endParaRPr lang="en-US"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r>
              <a:rPr lang="en-US" b="1" dirty="0">
                <a:ln w="9525">
                  <a:solidFill>
                    <a:schemeClr val="bg1"/>
                  </a:solidFill>
                  <a:prstDash val="solid"/>
                </a:ln>
                <a:effectLst>
                  <a:outerShdw blurRad="12700" dist="38100" dir="2700000" algn="tl" rotWithShape="0">
                    <a:schemeClr val="bg1">
                      <a:lumMod val="50000"/>
                    </a:schemeClr>
                  </a:outerShdw>
                </a:effectLst>
              </a:rPr>
              <a:t>Al-</a:t>
            </a:r>
            <a:r>
              <a:rPr lang="en-US" b="1" dirty="0" err="1">
                <a:ln w="9525">
                  <a:solidFill>
                    <a:schemeClr val="bg1"/>
                  </a:solidFill>
                  <a:prstDash val="solid"/>
                </a:ln>
                <a:effectLst>
                  <a:outerShdw blurRad="12700" dist="38100" dir="2700000" algn="tl" rotWithShape="0">
                    <a:schemeClr val="bg1">
                      <a:lumMod val="50000"/>
                    </a:schemeClr>
                  </a:outerShdw>
                </a:effectLst>
              </a:rPr>
              <a:t>Zahraa</a:t>
            </a:r>
            <a:r>
              <a:rPr lang="en-US" b="1" dirty="0">
                <a:ln w="9525">
                  <a:solidFill>
                    <a:schemeClr val="bg1"/>
                  </a:solidFill>
                  <a:prstDash val="solid"/>
                </a:ln>
                <a:effectLst>
                  <a:outerShdw blurRad="12700" dist="38100" dir="2700000" algn="tl" rotWithShape="0">
                    <a:schemeClr val="bg1">
                      <a:lumMod val="50000"/>
                    </a:schemeClr>
                  </a:outerShdw>
                </a:effectLst>
              </a:rPr>
              <a:t> medical college </a:t>
            </a:r>
          </a:p>
          <a:p>
            <a:pPr algn="ctr"/>
            <a:r>
              <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1/8/2024</a:t>
            </a:r>
          </a:p>
        </p:txBody>
      </p:sp>
    </p:spTree>
    <p:extLst>
      <p:ext uri="{BB962C8B-B14F-4D97-AF65-F5344CB8AC3E}">
        <p14:creationId xmlns:p14="http://schemas.microsoft.com/office/powerpoint/2010/main" val="93641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A41BD8F7-72E7-4D6E-8646-51CFA3BEBDCA}"/>
              </a:ext>
            </a:extLst>
          </p:cNvPr>
          <p:cNvSpPr txBox="1"/>
          <p:nvPr/>
        </p:nvSpPr>
        <p:spPr>
          <a:xfrm>
            <a:off x="684054" y="914199"/>
            <a:ext cx="10763395" cy="4955203"/>
          </a:xfrm>
          <a:prstGeom prst="rect">
            <a:avLst/>
          </a:prstGeom>
          <a:noFill/>
        </p:spPr>
        <p:txBody>
          <a:bodyPr wrap="square">
            <a:spAutoFit/>
          </a:bodyPr>
          <a:lstStyle/>
          <a:p>
            <a:pPr algn="l"/>
            <a:r>
              <a:rPr lang="en-US" sz="2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Bacterial meningitis </a:t>
            </a:r>
          </a:p>
          <a:p>
            <a:pPr algn="l"/>
            <a:endParaRPr lang="en-US" sz="2400" b="1"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Many bacteria can cause meningitis but geographical patterns vary, as does age-related sensitivity. </a:t>
            </a: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Bacterial meningitis is usually part of a </a:t>
            </a:r>
            <a:r>
              <a:rPr lang="en-US" sz="2200" b="0" i="0" u="none" strike="noStrike" baseline="0" dirty="0" err="1">
                <a:solidFill>
                  <a:srgbClr val="000000"/>
                </a:solidFill>
                <a:latin typeface="Times New Roman" panose="02020603050405020304" pitchFamily="18" charset="0"/>
                <a:cs typeface="Times New Roman" panose="02020603050405020304" pitchFamily="18" charset="0"/>
              </a:rPr>
              <a:t>bacteraemic</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 illness, although direct spread from an adjacent focus of infection in the ear, skull fracture or sinus can be causative.</a:t>
            </a: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Antibiotics have rendered this less common but mortality and morbidity remain significant. </a:t>
            </a: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An important factor in determining prognosis is early diagnosis and the prompt initiation of appropriate therapy. </a:t>
            </a: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Most bacterial causes of meningitis are normal commensals of the upper respiratory tract. </a:t>
            </a: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Epidemics of meningococcal meningitis occur, particularly in cramped living conditions or where the climate is hot and dry. </a:t>
            </a:r>
          </a:p>
          <a:p>
            <a:pPr marL="342900" indent="-342900" algn="l">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organism invades through the nasopharynx, producing sepsis and leading to meningitis.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37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62820"/>
            <a:ext cx="12192000" cy="6802159"/>
          </a:xfrm>
          <a:prstGeom prst="rect">
            <a:avLst/>
          </a:prstGeom>
        </p:spPr>
      </p:pic>
      <p:sp>
        <p:nvSpPr>
          <p:cNvPr id="3" name="TextBox 2">
            <a:extLst>
              <a:ext uri="{FF2B5EF4-FFF2-40B4-BE49-F238E27FC236}">
                <a16:creationId xmlns:a16="http://schemas.microsoft.com/office/drawing/2014/main" id="{FB5E3589-2B59-484E-B0F5-53FD825927A3}"/>
              </a:ext>
            </a:extLst>
          </p:cNvPr>
          <p:cNvSpPr txBox="1"/>
          <p:nvPr/>
        </p:nvSpPr>
        <p:spPr>
          <a:xfrm>
            <a:off x="886479" y="474650"/>
            <a:ext cx="7573466"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Bacterial meningitis at different age group </a:t>
            </a:r>
          </a:p>
        </p:txBody>
      </p:sp>
      <p:pic>
        <p:nvPicPr>
          <p:cNvPr id="7" name="Picture 6">
            <a:extLst>
              <a:ext uri="{FF2B5EF4-FFF2-40B4-BE49-F238E27FC236}">
                <a16:creationId xmlns:a16="http://schemas.microsoft.com/office/drawing/2014/main" id="{97B84C0E-FCA4-4AA1-B838-7B8C1EEA5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931" y="1454150"/>
            <a:ext cx="9025338" cy="3949700"/>
          </a:xfrm>
          <a:prstGeom prst="rect">
            <a:avLst/>
          </a:prstGeom>
        </p:spPr>
      </p:pic>
    </p:spTree>
    <p:extLst>
      <p:ext uri="{BB962C8B-B14F-4D97-AF65-F5344CB8AC3E}">
        <p14:creationId xmlns:p14="http://schemas.microsoft.com/office/powerpoint/2010/main" val="239905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850E31B4-F28B-4F6B-9534-FEE1F48096AE}"/>
              </a:ext>
            </a:extLst>
          </p:cNvPr>
          <p:cNvSpPr txBox="1"/>
          <p:nvPr/>
        </p:nvSpPr>
        <p:spPr>
          <a:xfrm>
            <a:off x="788756" y="667428"/>
            <a:ext cx="10100281" cy="5816977"/>
          </a:xfrm>
          <a:prstGeom prst="rect">
            <a:avLst/>
          </a:prstGeom>
          <a:noFill/>
        </p:spPr>
        <p:txBody>
          <a:bodyPr wrap="square">
            <a:spAutoFit/>
          </a:bodyPr>
          <a:lstStyle/>
          <a:p>
            <a:pPr algn="l"/>
            <a:r>
              <a:rPr lang="en-US" sz="2800" b="1"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Pathophysiology</a:t>
            </a:r>
          </a:p>
          <a:p>
            <a:pPr algn="l"/>
            <a:endParaRPr lang="en-US" sz="2400" b="1" i="0" u="none" strike="noStrike" baseline="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Streptococcus pneumoniae (pneumococcus) and Neisseria meningitidis</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(meningococcus) are the commonest cause of bacterial meningitis Globally. </a:t>
            </a:r>
          </a:p>
          <a:p>
            <a:pPr marL="285750" indent="-285750" algn="l">
              <a:buFont typeface="Wingdings" panose="05000000000000000000" pitchFamily="2" charset="2"/>
              <a:buChar char="§"/>
            </a:pPr>
            <a:endParaRPr lang="en-US" sz="2000" b="0" i="0" u="none" strike="noStrike" baseline="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Streptococcus suis is a rare</a:t>
            </a:r>
          </a:p>
          <a:p>
            <a:pPr marL="285750" indent="-285750" algn="l">
              <a:buFont typeface="Wingdings" panose="05000000000000000000" pitchFamily="2" charset="2"/>
              <a:buChar char="§"/>
            </a:pPr>
            <a:endParaRPr lang="en-US" sz="2000" b="0" i="0" u="none" strike="noStrike" baseline="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Z</a:t>
            </a:r>
            <a:r>
              <a:rPr lang="en-US" sz="2000" b="0" i="0" u="none" strike="noStrike" baseline="0" dirty="0">
                <a:latin typeface="Times New Roman" panose="02020603050405020304" pitchFamily="18" charset="0"/>
                <a:cs typeface="Times New Roman" panose="02020603050405020304" pitchFamily="18" charset="0"/>
              </a:rPr>
              <a:t>oonotic cause of meningitis associated with porcine contact</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It is an important cause of meningitis in some parts of Asia, including Vietnam and Thailand.</a:t>
            </a:r>
          </a:p>
          <a:p>
            <a:pPr marL="285750" indent="-285750" algn="l">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Some degree of hearing loss occurs in more than half of survivors.</a:t>
            </a:r>
          </a:p>
          <a:p>
            <a:pPr marL="285750" indent="-285750" algn="l">
              <a:buFont typeface="Wingdings" panose="05000000000000000000" pitchFamily="2" charset="2"/>
              <a:buChar char="§"/>
            </a:pPr>
            <a:endParaRPr lang="en-US" sz="2000" b="0" i="0" u="none" strike="noStrike" baseline="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Infection stimulates an immune response, causing the pia– arachnoid membrane to become congested and infiltrated with inflammatory</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cells. </a:t>
            </a:r>
          </a:p>
          <a:p>
            <a:pPr marL="285750" indent="-285750" algn="l">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The pro-inflammatory immune mediators released are particularly prominent in Streptococcus pneumoniae infection and may account for the poor prognosis associated with pneumococcal meningitis.</a:t>
            </a:r>
          </a:p>
        </p:txBody>
      </p:sp>
    </p:spTree>
    <p:extLst>
      <p:ext uri="{BB962C8B-B14F-4D97-AF65-F5344CB8AC3E}">
        <p14:creationId xmlns:p14="http://schemas.microsoft.com/office/powerpoint/2010/main" val="66865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EA07A2FC-4022-4E51-8EC6-0FA33E4B18FC}"/>
              </a:ext>
            </a:extLst>
          </p:cNvPr>
          <p:cNvSpPr txBox="1"/>
          <p:nvPr/>
        </p:nvSpPr>
        <p:spPr>
          <a:xfrm>
            <a:off x="677074" y="663114"/>
            <a:ext cx="10386467" cy="4524315"/>
          </a:xfrm>
          <a:prstGeom prst="rect">
            <a:avLst/>
          </a:prstGeom>
          <a:noFill/>
        </p:spPr>
        <p:txBody>
          <a:bodyPr wrap="square">
            <a:spAutoFit/>
          </a:bodyPr>
          <a:lstStyle/>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Pus then forms in layers, which may later organize to form adhesions. </a:t>
            </a:r>
          </a:p>
          <a:p>
            <a:pPr marL="342900" indent="-342900" algn="l">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These may obstruct the free flow of CSF, leading to hydrocephalus, or they may damage the cranial nerves at the base of the brain.</a:t>
            </a:r>
          </a:p>
          <a:p>
            <a:pPr marL="342900" indent="-342900" algn="l">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protein content increases, and there is a cellular reaction that varies in type and severity according to the nature of the inflammation and the causative organism. </a:t>
            </a:r>
          </a:p>
          <a:p>
            <a:pPr marL="342900" indent="-342900" algn="l">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Pneumococcal meningitis is often associated with a very purulent CSF and a high mortality, especially in older adults.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301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9CD0B98A-63EA-4D89-9AD1-E72701C9A566}"/>
              </a:ext>
            </a:extLst>
          </p:cNvPr>
          <p:cNvSpPr txBox="1"/>
          <p:nvPr/>
        </p:nvSpPr>
        <p:spPr>
          <a:xfrm>
            <a:off x="1038295" y="283004"/>
            <a:ext cx="10506877" cy="6063198"/>
          </a:xfrm>
          <a:prstGeom prst="rect">
            <a:avLst/>
          </a:prstGeom>
          <a:noFill/>
        </p:spPr>
        <p:txBody>
          <a:bodyPr wrap="square">
            <a:spAutoFit/>
          </a:bodyPr>
          <a:lstStyle/>
          <a:p>
            <a:pPr algn="l"/>
            <a:r>
              <a:rPr lang="en-US" sz="2800" b="1"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Clinical features</a:t>
            </a:r>
          </a:p>
          <a:p>
            <a:pPr algn="l"/>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most common presenting features are fever and headache, which may also be associated with drowsiness and meningism.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More than 90% of patients have any two of: headache, pyrexia, meningism and altered consciousness.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Rash may occur in meningococcal meningitis. </a:t>
            </a: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In severe bacterial meningitis the patient may be comatose, later developing focal neurological signs.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Seizures may occur in around a quarter of patients.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When accompanied by sepsis, presenting signs may evolve rapidly, with abrupt onset of obtundation due to cerebral oedema.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90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46EFB351-8246-4399-9E0F-C4E918C371ED}"/>
              </a:ext>
            </a:extLst>
          </p:cNvPr>
          <p:cNvSpPr txBox="1"/>
          <p:nvPr/>
        </p:nvSpPr>
        <p:spPr>
          <a:xfrm>
            <a:off x="677075" y="713595"/>
            <a:ext cx="10602852" cy="4893647"/>
          </a:xfrm>
          <a:prstGeom prst="rect">
            <a:avLst/>
          </a:prstGeom>
          <a:noFill/>
        </p:spPr>
        <p:txBody>
          <a:bodyPr wrap="square">
            <a:spAutoFit/>
          </a:bodyPr>
          <a:lstStyle/>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Chronic meningococcemia</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is a rare condition in which the patient can be unwell for weeks or even months with recurrent fever, sweating, joint pains and transient rash.</a:t>
            </a:r>
          </a:p>
          <a:p>
            <a:pPr marL="342900" indent="-342900" algn="l">
              <a:buFont typeface="Wingdings" panose="05000000000000000000" pitchFamily="2" charset="2"/>
              <a:buChar char="§"/>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In pneumococcal and Haemophiles infections there may be an accompanying otitis media. </a:t>
            </a:r>
          </a:p>
          <a:p>
            <a:pPr marL="342900" indent="-342900" algn="l">
              <a:buFont typeface="Wingdings" panose="05000000000000000000" pitchFamily="2" charset="2"/>
              <a:buChar char="§"/>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Pneumococcal meningitis may be associated with pneumonia and occurs especially in older patients and alcoholics, as well as those with </a:t>
            </a:r>
            <a:r>
              <a:rPr lang="en-US" sz="2400" b="0" i="0" u="none" strike="noStrike" baseline="0" dirty="0" err="1">
                <a:solidFill>
                  <a:srgbClr val="000000"/>
                </a:solidFill>
                <a:latin typeface="Times New Roman" panose="02020603050405020304" pitchFamily="18" charset="0"/>
                <a:cs typeface="Times New Roman" panose="02020603050405020304" pitchFamily="18" charset="0"/>
              </a:rPr>
              <a:t>hyposplenism</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Listeria monocytogenes causes meningitis and brainstem encephalitis</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in the immunosuppressed, people at the extremes of age (neonates and older adults), with diabetes, alcoholics and pregnant women.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83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62820"/>
            <a:ext cx="12192000" cy="6802159"/>
          </a:xfrm>
          <a:prstGeom prst="rect">
            <a:avLst/>
          </a:prstGeom>
        </p:spPr>
      </p:pic>
      <p:sp>
        <p:nvSpPr>
          <p:cNvPr id="4" name="TextBox 3">
            <a:extLst>
              <a:ext uri="{FF2B5EF4-FFF2-40B4-BE49-F238E27FC236}">
                <a16:creationId xmlns:a16="http://schemas.microsoft.com/office/drawing/2014/main" id="{B8361574-8BC8-47AC-9064-F0E2C4F8E034}"/>
              </a:ext>
            </a:extLst>
          </p:cNvPr>
          <p:cNvSpPr txBox="1"/>
          <p:nvPr/>
        </p:nvSpPr>
        <p:spPr>
          <a:xfrm>
            <a:off x="390889" y="663116"/>
            <a:ext cx="10658693" cy="6494085"/>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cs typeface="Times New Roman" panose="02020603050405020304" pitchFamily="18" charset="0"/>
              </a:rPr>
              <a:t>Investigations</a:t>
            </a:r>
          </a:p>
          <a:p>
            <a:pPr algn="l"/>
            <a:endParaRPr lang="en-US" sz="2800" b="1" i="0" u="none" strike="noStrike" baseline="0" dirty="0">
              <a:solidFill>
                <a:srgbClr val="FF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Lumbar puncture is mandatory unless there are contraindications.</a:t>
            </a:r>
          </a:p>
          <a:p>
            <a:pPr marL="342900" indent="-342900" algn="l">
              <a:buFont typeface="Arial" panose="020B0604020202020204" pitchFamily="34" charset="0"/>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solidFill>
                  <a:srgbClr val="FF0000"/>
                </a:solidFill>
                <a:latin typeface="Times New Roman" panose="02020603050405020304" pitchFamily="18" charset="0"/>
                <a:cs typeface="Times New Roman" panose="02020603050405020304" pitchFamily="18" charset="0"/>
              </a:rPr>
              <a:t> If the patient is drowsy and has focal neurological signs or seizures, is immunosuppressed, has undergone recent neurosurgery or has suffered a head injury, it is wise to obtain a CT to exclude a mass lesion (such as a cerebral abscess) before lumbar puncture because of the risk of coning. </a:t>
            </a:r>
          </a:p>
          <a:p>
            <a:pPr marL="342900" indent="-342900" algn="l">
              <a:buFont typeface="Arial" panose="020B0604020202020204" pitchFamily="34" charset="0"/>
              <a:buChar char="•"/>
            </a:pP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This should not, however, delay treatment of presumed meningitis. If lumbar puncture is deferred or omitted, it is essential to take blood cultures and to start empirical treatment</a:t>
            </a:r>
          </a:p>
          <a:p>
            <a:pPr marL="342900" indent="-342900" algn="l">
              <a:buFont typeface="Arial" panose="020B0604020202020204" pitchFamily="34" charset="0"/>
              <a:buChar char="•"/>
            </a:pP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Blood cultures may be positive. PCR techniques can be used on both blood and CSF to identify bacterial DNA for several days after antibiotic treatment has started.</a:t>
            </a:r>
            <a:endParaRPr lang="en-US" sz="2400" b="0" i="0" u="none" strike="noStrike" baseline="0" dirty="0">
              <a:solidFill>
                <a:srgbClr val="FF0000"/>
              </a:solidFill>
              <a:latin typeface="Times New Roman" panose="02020603050405020304" pitchFamily="18" charset="0"/>
              <a:cs typeface="Times New Roman" panose="02020603050405020304" pitchFamily="18" charset="0"/>
            </a:endParaRPr>
          </a:p>
          <a:p>
            <a:pPr algn="l"/>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36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pic>
        <p:nvPicPr>
          <p:cNvPr id="3" name="Picture 2">
            <a:extLst>
              <a:ext uri="{FF2B5EF4-FFF2-40B4-BE49-F238E27FC236}">
                <a16:creationId xmlns:a16="http://schemas.microsoft.com/office/drawing/2014/main" id="{85A7F541-1263-4F8C-B32F-A6257141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408" y="1292225"/>
            <a:ext cx="9171920" cy="4273550"/>
          </a:xfrm>
          <a:prstGeom prst="rect">
            <a:avLst/>
          </a:prstGeom>
        </p:spPr>
      </p:pic>
    </p:spTree>
    <p:extLst>
      <p:ext uri="{BB962C8B-B14F-4D97-AF65-F5344CB8AC3E}">
        <p14:creationId xmlns:p14="http://schemas.microsoft.com/office/powerpoint/2010/main" val="1001495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pic>
        <p:nvPicPr>
          <p:cNvPr id="6" name="Picture 5">
            <a:extLst>
              <a:ext uri="{FF2B5EF4-FFF2-40B4-BE49-F238E27FC236}">
                <a16:creationId xmlns:a16="http://schemas.microsoft.com/office/drawing/2014/main" id="{51640C8A-8C03-4E64-9E77-AD40918B5496}"/>
              </a:ext>
            </a:extLst>
          </p:cNvPr>
          <p:cNvPicPr>
            <a:picLocks noChangeAspect="1"/>
          </p:cNvPicPr>
          <p:nvPr/>
        </p:nvPicPr>
        <p:blipFill>
          <a:blip r:embed="rId3"/>
          <a:stretch>
            <a:fillRect/>
          </a:stretch>
        </p:blipFill>
        <p:spPr>
          <a:xfrm>
            <a:off x="118663" y="949301"/>
            <a:ext cx="11684775" cy="5179273"/>
          </a:xfrm>
          <a:prstGeom prst="rect">
            <a:avLst/>
          </a:prstGeom>
        </p:spPr>
      </p:pic>
    </p:spTree>
    <p:extLst>
      <p:ext uri="{BB962C8B-B14F-4D97-AF65-F5344CB8AC3E}">
        <p14:creationId xmlns:p14="http://schemas.microsoft.com/office/powerpoint/2010/main" val="332508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02159"/>
          </a:xfrm>
          <a:prstGeom prst="rect">
            <a:avLst/>
          </a:prstGeom>
        </p:spPr>
      </p:pic>
      <p:sp>
        <p:nvSpPr>
          <p:cNvPr id="6" name="TextBox 5">
            <a:extLst>
              <a:ext uri="{FF2B5EF4-FFF2-40B4-BE49-F238E27FC236}">
                <a16:creationId xmlns:a16="http://schemas.microsoft.com/office/drawing/2014/main" id="{FC8DE9D9-305A-4141-87A0-581019212001}"/>
              </a:ext>
            </a:extLst>
          </p:cNvPr>
          <p:cNvSpPr txBox="1"/>
          <p:nvPr/>
        </p:nvSpPr>
        <p:spPr>
          <a:xfrm>
            <a:off x="369948" y="188937"/>
            <a:ext cx="10700574" cy="6494085"/>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cs typeface="Times New Roman" panose="02020603050405020304" pitchFamily="18" charset="0"/>
              </a:rPr>
              <a:t>Management</a:t>
            </a:r>
          </a:p>
          <a:p>
            <a:pPr algn="l"/>
            <a:endParaRPr lang="en-US" sz="2800" b="1" i="0" u="none" strike="noStrike" baseline="0" dirty="0">
              <a:solidFill>
                <a:srgbClr val="FF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There is an untreated mortality rate of around 80%, so action must be swift.</a:t>
            </a:r>
          </a:p>
          <a:p>
            <a:pPr marL="342900" indent="-342900" algn="l">
              <a:buFont typeface="Arial" panose="020B0604020202020204" pitchFamily="34" charset="0"/>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Antibiotics should ideally be given after CSF and blood cultures have been obtained, but if there is any delay obtaining these samples, antibiotic therapy should be started immediately.</a:t>
            </a:r>
          </a:p>
          <a:p>
            <a:pPr marL="342900" indent="-34290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As a guide, pneumococcal meningitis should be treated for 10–14 days, meningococcal meningitis slightly less (around 7 days) and Listeria meningitis for 21 days. Adjunctive glucocorticoid therapy is useful in reducing hearing loss and neurological sequelae in both children and adults</a:t>
            </a:r>
          </a:p>
          <a:p>
            <a:pPr marL="342900" indent="-34290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In meningococcal disease, mortality is doubled if the patient presents with features of sepsis rather than meningitis. Individuals likely to require intensive care facilities and expertise include those with cardiac, respiratory or renal involvement, and those with CNS depression prejudicing the airway.</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43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02159"/>
          </a:xfrm>
          <a:prstGeom prst="rect">
            <a:avLst/>
          </a:prstGeom>
        </p:spPr>
      </p:pic>
      <p:sp>
        <p:nvSpPr>
          <p:cNvPr id="2" name="TextBox 1">
            <a:extLst>
              <a:ext uri="{FF2B5EF4-FFF2-40B4-BE49-F238E27FC236}">
                <a16:creationId xmlns:a16="http://schemas.microsoft.com/office/drawing/2014/main" id="{292C14CB-1861-4CD8-81BA-87F391AA2F64}"/>
              </a:ext>
            </a:extLst>
          </p:cNvPr>
          <p:cNvSpPr txBox="1"/>
          <p:nvPr/>
        </p:nvSpPr>
        <p:spPr>
          <a:xfrm>
            <a:off x="567268" y="298014"/>
            <a:ext cx="11624732"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55 years old male presented to the ER complaining from severe headache for 5 days  with fever and the patient unable to look at the light. The condition gradually deteriorate until the patient cannot withstand the situation. Past medical illness patient has diabetes mellitus on metformin 1gm bid and he was told to have stroke and still he has right sided weakness </a:t>
            </a:r>
          </a:p>
          <a:p>
            <a:r>
              <a:rPr lang="en-US" sz="2400" dirty="0">
                <a:latin typeface="Times New Roman" panose="02020603050405020304" pitchFamily="18" charset="0"/>
                <a:cs typeface="Times New Roman" panose="02020603050405020304" pitchFamily="18" charset="0"/>
              </a:rPr>
              <a:t>Blood pressure 130/80 </a:t>
            </a:r>
            <a:r>
              <a:rPr lang="en-US" sz="2400" dirty="0" err="1">
                <a:latin typeface="Times New Roman" panose="02020603050405020304" pitchFamily="18" charset="0"/>
                <a:cs typeface="Times New Roman" panose="02020603050405020304" pitchFamily="18" charset="0"/>
              </a:rPr>
              <a:t>mmhg</a:t>
            </a:r>
            <a:r>
              <a:rPr lang="en-US" sz="2400" dirty="0">
                <a:latin typeface="Times New Roman" panose="02020603050405020304" pitchFamily="18" charset="0"/>
                <a:cs typeface="Times New Roman" panose="02020603050405020304" pitchFamily="18" charset="0"/>
              </a:rPr>
              <a:t>, temperature 39 c pulse rate 110 bpm , RR 18 </a:t>
            </a:r>
            <a:r>
              <a:rPr lang="en-US" sz="2400" dirty="0" err="1">
                <a:latin typeface="Times New Roman" panose="02020603050405020304" pitchFamily="18" charset="0"/>
                <a:cs typeface="Times New Roman" panose="02020603050405020304" pitchFamily="18" charset="0"/>
              </a:rPr>
              <a:t>cpm</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RBS at ER 160 mg , CBC neutrophilic leukocytosis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Q1. is the headache significant in this patient?</a:t>
            </a:r>
          </a:p>
          <a:p>
            <a:r>
              <a:rPr lang="en-US" sz="2400" dirty="0">
                <a:latin typeface="Times New Roman" panose="02020603050405020304" pitchFamily="18" charset="0"/>
                <a:cs typeface="Times New Roman" panose="02020603050405020304" pitchFamily="18" charset="0"/>
              </a:rPr>
              <a:t>Q2. what are the important relevant examination ?</a:t>
            </a:r>
          </a:p>
          <a:p>
            <a:r>
              <a:rPr lang="en-US" sz="2400" dirty="0">
                <a:latin typeface="Times New Roman" panose="02020603050405020304" pitchFamily="18" charset="0"/>
                <a:cs typeface="Times New Roman" panose="02020603050405020304" pitchFamily="18" charset="0"/>
              </a:rPr>
              <a:t>Q3. mention the important investigation?</a:t>
            </a:r>
          </a:p>
          <a:p>
            <a:r>
              <a:rPr lang="en-US" sz="2400" dirty="0">
                <a:latin typeface="Times New Roman" panose="02020603050405020304" pitchFamily="18" charset="0"/>
                <a:cs typeface="Times New Roman" panose="02020603050405020304" pitchFamily="18" charset="0"/>
              </a:rPr>
              <a:t>Q4. how would you treat the patient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09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pic>
        <p:nvPicPr>
          <p:cNvPr id="3" name="Picture 2">
            <a:extLst>
              <a:ext uri="{FF2B5EF4-FFF2-40B4-BE49-F238E27FC236}">
                <a16:creationId xmlns:a16="http://schemas.microsoft.com/office/drawing/2014/main" id="{72CCAF92-F50A-47F9-BD02-4B26F600A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142" y="783902"/>
            <a:ext cx="4718583" cy="3425130"/>
          </a:xfrm>
          <a:prstGeom prst="rect">
            <a:avLst/>
          </a:prstGeom>
        </p:spPr>
      </p:pic>
      <p:sp>
        <p:nvSpPr>
          <p:cNvPr id="6" name="TextBox 5">
            <a:extLst>
              <a:ext uri="{FF2B5EF4-FFF2-40B4-BE49-F238E27FC236}">
                <a16:creationId xmlns:a16="http://schemas.microsoft.com/office/drawing/2014/main" id="{CB90AA53-1706-463F-A039-4DD5D78B599B}"/>
              </a:ext>
            </a:extLst>
          </p:cNvPr>
          <p:cNvSpPr txBox="1"/>
          <p:nvPr/>
        </p:nvSpPr>
        <p:spPr>
          <a:xfrm>
            <a:off x="865539" y="4873769"/>
            <a:ext cx="10281765" cy="830997"/>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Adverse prognostic features include hypotensive shock, a rapidly developing rash, a hemorrhagic diathesis, multisystem failure and age over 60 years.</a:t>
            </a:r>
            <a:endParaRPr lang="en-US"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D03D562-E415-4255-A113-38B78BEA5B98}"/>
              </a:ext>
            </a:extLst>
          </p:cNvPr>
          <p:cNvPicPr>
            <a:picLocks noChangeAspect="1"/>
          </p:cNvPicPr>
          <p:nvPr/>
        </p:nvPicPr>
        <p:blipFill rotWithShape="1">
          <a:blip r:embed="rId4">
            <a:extLst>
              <a:ext uri="{28A0092B-C50C-407E-A947-70E740481C1C}">
                <a14:useLocalDpi xmlns:a14="http://schemas.microsoft.com/office/drawing/2010/main" val="0"/>
              </a:ext>
            </a:extLst>
          </a:blip>
          <a:srcRect t="8019"/>
          <a:stretch/>
        </p:blipFill>
        <p:spPr>
          <a:xfrm>
            <a:off x="7495775" y="454220"/>
            <a:ext cx="2924175" cy="3754812"/>
          </a:xfrm>
          <a:prstGeom prst="rect">
            <a:avLst/>
          </a:prstGeom>
        </p:spPr>
      </p:pic>
    </p:spTree>
    <p:extLst>
      <p:ext uri="{BB962C8B-B14F-4D97-AF65-F5344CB8AC3E}">
        <p14:creationId xmlns:p14="http://schemas.microsoft.com/office/powerpoint/2010/main" val="359591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pic>
        <p:nvPicPr>
          <p:cNvPr id="3" name="Picture 2">
            <a:extLst>
              <a:ext uri="{FF2B5EF4-FFF2-40B4-BE49-F238E27FC236}">
                <a16:creationId xmlns:a16="http://schemas.microsoft.com/office/drawing/2014/main" id="{DF2AF019-A9C9-4632-9EC7-C8A75E8E6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432" y="1187450"/>
            <a:ext cx="10937899" cy="4483100"/>
          </a:xfrm>
          <a:prstGeom prst="rect">
            <a:avLst/>
          </a:prstGeom>
        </p:spPr>
      </p:pic>
    </p:spTree>
    <p:extLst>
      <p:ext uri="{BB962C8B-B14F-4D97-AF65-F5344CB8AC3E}">
        <p14:creationId xmlns:p14="http://schemas.microsoft.com/office/powerpoint/2010/main" val="2505548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graphicFrame>
        <p:nvGraphicFramePr>
          <p:cNvPr id="2" name="Table 2">
            <a:extLst>
              <a:ext uri="{FF2B5EF4-FFF2-40B4-BE49-F238E27FC236}">
                <a16:creationId xmlns:a16="http://schemas.microsoft.com/office/drawing/2014/main" id="{9C5AC627-C50E-444B-AC69-D5C250C628A0}"/>
              </a:ext>
            </a:extLst>
          </p:cNvPr>
          <p:cNvGraphicFramePr>
            <a:graphicFrameLocks noGrp="1"/>
          </p:cNvGraphicFramePr>
          <p:nvPr>
            <p:extLst>
              <p:ext uri="{D42A27DB-BD31-4B8C-83A1-F6EECF244321}">
                <p14:modId xmlns:p14="http://schemas.microsoft.com/office/powerpoint/2010/main" val="3065967525"/>
              </p:ext>
            </p:extLst>
          </p:nvPr>
        </p:nvGraphicFramePr>
        <p:xfrm>
          <a:off x="-13960" y="55840"/>
          <a:ext cx="12191999" cy="6827520"/>
        </p:xfrm>
        <a:graphic>
          <a:graphicData uri="http://schemas.openxmlformats.org/drawingml/2006/table">
            <a:tbl>
              <a:tblPr firstRow="1" bandRow="1">
                <a:tableStyleId>{5FD0F851-EC5A-4D38-B0AD-8093EC10F338}</a:tableStyleId>
              </a:tblPr>
              <a:tblGrid>
                <a:gridCol w="12191999">
                  <a:extLst>
                    <a:ext uri="{9D8B030D-6E8A-4147-A177-3AD203B41FA5}">
                      <a16:colId xmlns:a16="http://schemas.microsoft.com/office/drawing/2014/main" val="487251644"/>
                    </a:ext>
                  </a:extLst>
                </a:gridCol>
              </a:tblGrid>
              <a:tr h="314405">
                <a:tc>
                  <a:txBody>
                    <a:bodyPr/>
                    <a:lstStyle/>
                    <a:p>
                      <a:pPr algn="ctr"/>
                      <a:r>
                        <a:rPr lang="en-US" sz="2000" b="0" u="none" strike="noStrike" kern="1200" baseline="0" dirty="0">
                          <a:ln>
                            <a:solidFill>
                              <a:schemeClr val="tx1"/>
                            </a:solidFill>
                          </a:ln>
                          <a:solidFill>
                            <a:schemeClr val="accent1">
                              <a:lumMod val="60000"/>
                              <a:lumOff val="40000"/>
                            </a:schemeClr>
                          </a:solidFill>
                        </a:rPr>
                        <a:t>Treatment of bacterial meningitis of unknown cause</a:t>
                      </a:r>
                      <a:endParaRPr lang="en-US" sz="2000" dirty="0">
                        <a:ln>
                          <a:solidFill>
                            <a:schemeClr val="tx1"/>
                          </a:solidFill>
                        </a:ln>
                        <a:solidFill>
                          <a:schemeClr val="accent1">
                            <a:lumMod val="60000"/>
                            <a:lumOff val="40000"/>
                          </a:schemeClr>
                        </a:solidFill>
                      </a:endParaRPr>
                    </a:p>
                  </a:txBody>
                  <a:tcPr/>
                </a:tc>
                <a:extLst>
                  <a:ext uri="{0D108BD9-81ED-4DB2-BD59-A6C34878D82A}">
                    <a16:rowId xmlns:a16="http://schemas.microsoft.com/office/drawing/2014/main" val="948330324"/>
                  </a:ext>
                </a:extLst>
              </a:tr>
              <a:tr h="697720">
                <a:tc>
                  <a:txBody>
                    <a:bodyPr/>
                    <a:lstStyle/>
                    <a:p>
                      <a:r>
                        <a:rPr lang="en-US" sz="1600" b="0" u="none" strike="noStrike" kern="1200" baseline="0" dirty="0">
                          <a:solidFill>
                            <a:schemeClr val="dk1"/>
                          </a:solidFill>
                        </a:rPr>
                        <a:t>1. Adults aged less than 60 years</a:t>
                      </a:r>
                    </a:p>
                    <a:p>
                      <a:pPr marL="285750" indent="-285750">
                        <a:buFont typeface="Arial" panose="020B0604020202020204" pitchFamily="34" charset="0"/>
                        <a:buChar char="•"/>
                      </a:pPr>
                      <a:r>
                        <a:rPr lang="en-US" sz="1600" b="0" u="none" strike="noStrike" kern="1200" baseline="0" dirty="0">
                          <a:solidFill>
                            <a:schemeClr val="dk1"/>
                          </a:solidFill>
                        </a:rPr>
                        <a:t> Cefotaxime 2 g IV 4 times daily or</a:t>
                      </a:r>
                    </a:p>
                    <a:p>
                      <a:pPr marL="285750" indent="-285750">
                        <a:buFont typeface="Arial" panose="020B0604020202020204" pitchFamily="34" charset="0"/>
                        <a:buChar char="•"/>
                      </a:pPr>
                      <a:r>
                        <a:rPr lang="en-US" sz="1600" b="0" u="none" strike="noStrike" kern="1200" baseline="0" dirty="0">
                          <a:solidFill>
                            <a:schemeClr val="dk1"/>
                          </a:solidFill>
                        </a:rPr>
                        <a:t> Ceftriaxone 2 g IV twice daily</a:t>
                      </a:r>
                      <a:endParaRPr lang="en-US" sz="1600" dirty="0"/>
                    </a:p>
                  </a:txBody>
                  <a:tcPr/>
                </a:tc>
                <a:extLst>
                  <a:ext uri="{0D108BD9-81ED-4DB2-BD59-A6C34878D82A}">
                    <a16:rowId xmlns:a16="http://schemas.microsoft.com/office/drawing/2014/main" val="3235189369"/>
                  </a:ext>
                </a:extLst>
              </a:tr>
              <a:tr h="1111185">
                <a:tc>
                  <a:txBody>
                    <a:bodyPr/>
                    <a:lstStyle/>
                    <a:p>
                      <a:r>
                        <a:rPr lang="en-US" sz="1600" b="0" u="none" strike="noStrike" kern="1200" baseline="0" dirty="0">
                          <a:solidFill>
                            <a:schemeClr val="dk1"/>
                          </a:solidFill>
                        </a:rPr>
                        <a:t>2. Patients in whom penicillin-resistant pneumococcal infection is suspected, or in areas with a significant incidence of penicillin resistance in the community</a:t>
                      </a:r>
                    </a:p>
                    <a:p>
                      <a:r>
                        <a:rPr lang="en-US" sz="1600" b="0" u="none" strike="noStrike" kern="1200" baseline="0" dirty="0">
                          <a:solidFill>
                            <a:schemeClr val="dk1"/>
                          </a:solidFill>
                        </a:rPr>
                        <a:t>As for (1) but add:</a:t>
                      </a:r>
                    </a:p>
                    <a:p>
                      <a:pPr marL="285750" indent="-285750">
                        <a:buFont typeface="Arial" panose="020B0604020202020204" pitchFamily="34" charset="0"/>
                        <a:buChar char="•"/>
                      </a:pPr>
                      <a:r>
                        <a:rPr lang="en-US" sz="1600" b="0" u="none" strike="noStrike" kern="1200" baseline="0" dirty="0">
                          <a:solidFill>
                            <a:schemeClr val="dk1"/>
                          </a:solidFill>
                        </a:rPr>
                        <a:t>Vancomycin 15–20 mg/kg IV twice daily or</a:t>
                      </a:r>
                    </a:p>
                    <a:p>
                      <a:pPr marL="285750" indent="-285750">
                        <a:buFont typeface="Arial" panose="020B0604020202020204" pitchFamily="34" charset="0"/>
                        <a:buChar char="•"/>
                      </a:pPr>
                      <a:r>
                        <a:rPr lang="en-US" sz="1600" b="0" u="none" strike="noStrike" kern="1200" baseline="0" dirty="0">
                          <a:solidFill>
                            <a:schemeClr val="dk1"/>
                          </a:solidFill>
                        </a:rPr>
                        <a:t>Rifampicin 600 mg IV or orally twice daily</a:t>
                      </a:r>
                      <a:endParaRPr lang="en-US" sz="1600" dirty="0"/>
                    </a:p>
                  </a:txBody>
                  <a:tcPr/>
                </a:tc>
                <a:extLst>
                  <a:ext uri="{0D108BD9-81ED-4DB2-BD59-A6C34878D82A}">
                    <a16:rowId xmlns:a16="http://schemas.microsoft.com/office/drawing/2014/main" val="1951131815"/>
                  </a:ext>
                </a:extLst>
              </a:tr>
              <a:tr h="1111185">
                <a:tc>
                  <a:txBody>
                    <a:bodyPr/>
                    <a:lstStyle/>
                    <a:p>
                      <a:r>
                        <a:rPr lang="en-US" sz="1600" b="0" u="none" strike="noStrike" kern="1200" baseline="0" dirty="0">
                          <a:solidFill>
                            <a:schemeClr val="dk1"/>
                          </a:solidFill>
                        </a:rPr>
                        <a:t>3. Adults aged &gt; 60 years and those in whom Listeria monocytogenes infection is suspected (brainstem signs, immunosuppression, diabetic, alcohol misuser)</a:t>
                      </a:r>
                    </a:p>
                    <a:p>
                      <a:r>
                        <a:rPr lang="en-US" sz="1600" b="0" u="none" strike="noStrike" kern="1200" baseline="0" dirty="0">
                          <a:solidFill>
                            <a:schemeClr val="dk1"/>
                          </a:solidFill>
                        </a:rPr>
                        <a:t>As for (1) but add:</a:t>
                      </a:r>
                    </a:p>
                    <a:p>
                      <a:pPr marL="285750" indent="-285750">
                        <a:buFont typeface="Arial" panose="020B0604020202020204" pitchFamily="34" charset="0"/>
                        <a:buChar char="•"/>
                      </a:pPr>
                      <a:r>
                        <a:rPr lang="en-US" sz="1600" b="0" u="none" strike="noStrike" kern="1200" baseline="0" dirty="0">
                          <a:solidFill>
                            <a:schemeClr val="dk1"/>
                          </a:solidFill>
                        </a:rPr>
                        <a:t>Ampicillin 2 g IV 6 times daily or</a:t>
                      </a:r>
                    </a:p>
                    <a:p>
                      <a:pPr marL="285750" indent="-285750">
                        <a:buFont typeface="Arial" panose="020B0604020202020204" pitchFamily="34" charset="0"/>
                        <a:buChar char="•"/>
                      </a:pPr>
                      <a:r>
                        <a:rPr lang="en-US" sz="1600" b="0" u="none" strike="noStrike" kern="1200" baseline="0" dirty="0">
                          <a:solidFill>
                            <a:schemeClr val="dk1"/>
                          </a:solidFill>
                        </a:rPr>
                        <a:t>Amoxicillin 2 g IV 6 times daily</a:t>
                      </a:r>
                      <a:endParaRPr lang="en-US" sz="1600" dirty="0"/>
                    </a:p>
                  </a:txBody>
                  <a:tcPr/>
                </a:tc>
                <a:extLst>
                  <a:ext uri="{0D108BD9-81ED-4DB2-BD59-A6C34878D82A}">
                    <a16:rowId xmlns:a16="http://schemas.microsoft.com/office/drawing/2014/main" val="3291006216"/>
                  </a:ext>
                </a:extLst>
              </a:tr>
              <a:tr h="1111185">
                <a:tc>
                  <a:txBody>
                    <a:bodyPr/>
                    <a:lstStyle/>
                    <a:p>
                      <a:r>
                        <a:rPr lang="en-US" sz="1600" b="0" u="none" strike="noStrike" kern="1200" baseline="0" dirty="0">
                          <a:solidFill>
                            <a:schemeClr val="dk1"/>
                          </a:solidFill>
                        </a:rPr>
                        <a:t>4. Adults aged &gt; 60 years, or with risk factors in (3) above, in areas with a</a:t>
                      </a:r>
                    </a:p>
                    <a:p>
                      <a:r>
                        <a:rPr lang="en-US" sz="1600" b="0" u="none" strike="noStrike" kern="1200" baseline="0" dirty="0">
                          <a:solidFill>
                            <a:schemeClr val="dk1"/>
                          </a:solidFill>
                        </a:rPr>
                        <a:t>significant incidence of penicillin resistance in the community</a:t>
                      </a:r>
                    </a:p>
                    <a:p>
                      <a:r>
                        <a:rPr lang="en-US" sz="1600" b="0" u="none" strike="noStrike" kern="1200" baseline="0" dirty="0">
                          <a:solidFill>
                            <a:schemeClr val="dk1"/>
                          </a:solidFill>
                        </a:rPr>
                        <a:t>As for (2) but add:</a:t>
                      </a:r>
                    </a:p>
                    <a:p>
                      <a:pPr marL="285750" indent="-285750">
                        <a:buFont typeface="Arial" panose="020B0604020202020204" pitchFamily="34" charset="0"/>
                        <a:buChar char="•"/>
                      </a:pPr>
                      <a:r>
                        <a:rPr lang="en-US" sz="1600" b="0" u="none" strike="noStrike" kern="1200" baseline="0" dirty="0">
                          <a:solidFill>
                            <a:schemeClr val="dk1"/>
                          </a:solidFill>
                        </a:rPr>
                        <a:t>Ampicillin 2 g IV 6 times daily or</a:t>
                      </a:r>
                    </a:p>
                    <a:p>
                      <a:pPr marL="285750" indent="-285750">
                        <a:buFont typeface="Arial" panose="020B0604020202020204" pitchFamily="34" charset="0"/>
                        <a:buChar char="•"/>
                      </a:pPr>
                      <a:r>
                        <a:rPr lang="en-US" sz="1600" b="0" u="none" strike="noStrike" kern="1200" baseline="0" dirty="0">
                          <a:solidFill>
                            <a:schemeClr val="dk1"/>
                          </a:solidFill>
                        </a:rPr>
                        <a:t>Amoxicillin 2 g IV 6 times daily</a:t>
                      </a:r>
                      <a:endParaRPr lang="en-US" sz="1600" dirty="0"/>
                    </a:p>
                  </a:txBody>
                  <a:tcPr/>
                </a:tc>
                <a:extLst>
                  <a:ext uri="{0D108BD9-81ED-4DB2-BD59-A6C34878D82A}">
                    <a16:rowId xmlns:a16="http://schemas.microsoft.com/office/drawing/2014/main" val="3424382275"/>
                  </a:ext>
                </a:extLst>
              </a:tr>
              <a:tr h="1111185">
                <a:tc>
                  <a:txBody>
                    <a:bodyPr/>
                    <a:lstStyle/>
                    <a:p>
                      <a:r>
                        <a:rPr lang="en-US" sz="1600" b="0" u="none" strike="noStrike" kern="1200" baseline="0" dirty="0">
                          <a:solidFill>
                            <a:schemeClr val="dk1"/>
                          </a:solidFill>
                        </a:rPr>
                        <a:t>5. Patients with a clear history of anaphylaxis to β-lactams</a:t>
                      </a:r>
                    </a:p>
                    <a:p>
                      <a:r>
                        <a:rPr lang="en-US" sz="1600" b="0" u="none" strike="noStrike" kern="1200" baseline="0" dirty="0">
                          <a:solidFill>
                            <a:schemeClr val="dk1"/>
                          </a:solidFill>
                        </a:rPr>
                        <a:t>Chloramphenicol 25 mg/kg IV 4 times daily plus</a:t>
                      </a:r>
                    </a:p>
                    <a:p>
                      <a:r>
                        <a:rPr lang="en-US" sz="1600" b="0" u="none" strike="noStrike" kern="1200" baseline="0" dirty="0">
                          <a:solidFill>
                            <a:schemeClr val="dk1"/>
                          </a:solidFill>
                        </a:rPr>
                        <a:t>Vancomycin 15–20 mg/kg IV twice daily</a:t>
                      </a:r>
                    </a:p>
                    <a:p>
                      <a:r>
                        <a:rPr lang="en-US" sz="1600" b="0" u="none" strike="noStrike" kern="1200" baseline="0" dirty="0">
                          <a:solidFill>
                            <a:schemeClr val="dk1"/>
                          </a:solidFill>
                        </a:rPr>
                        <a:t>If over the age of 60 years, add: co-trimoxazole 10–20 mg/kg</a:t>
                      </a:r>
                    </a:p>
                    <a:p>
                      <a:r>
                        <a:rPr lang="en-US" sz="1600" b="0" u="none" strike="noStrike" kern="1200" baseline="0" dirty="0">
                          <a:solidFill>
                            <a:schemeClr val="dk1"/>
                          </a:solidFill>
                        </a:rPr>
                        <a:t>(of the trimethoprim component) in four divided doses</a:t>
                      </a:r>
                      <a:endParaRPr lang="en-US" sz="1600" dirty="0"/>
                    </a:p>
                  </a:txBody>
                  <a:tcPr/>
                </a:tc>
                <a:extLst>
                  <a:ext uri="{0D108BD9-81ED-4DB2-BD59-A6C34878D82A}">
                    <a16:rowId xmlns:a16="http://schemas.microsoft.com/office/drawing/2014/main" val="2839937547"/>
                  </a:ext>
                </a:extLst>
              </a:tr>
              <a:tr h="314405">
                <a:tc>
                  <a:txBody>
                    <a:bodyPr/>
                    <a:lstStyle/>
                    <a:p>
                      <a:r>
                        <a:rPr lang="en-US" sz="1800" b="0" u="none" strike="noStrike" kern="1200" baseline="0" dirty="0">
                          <a:solidFill>
                            <a:schemeClr val="dk1"/>
                          </a:solidFill>
                        </a:rPr>
                        <a:t>6. Adjunctive treatment :Dexamethasone 10 mg 4 times daily for 2–4 days</a:t>
                      </a:r>
                      <a:endParaRPr lang="en-US" dirty="0"/>
                    </a:p>
                  </a:txBody>
                  <a:tcPr/>
                </a:tc>
                <a:extLst>
                  <a:ext uri="{0D108BD9-81ED-4DB2-BD59-A6C34878D82A}">
                    <a16:rowId xmlns:a16="http://schemas.microsoft.com/office/drawing/2014/main" val="2851132731"/>
                  </a:ext>
                </a:extLst>
              </a:tr>
            </a:tbl>
          </a:graphicData>
        </a:graphic>
      </p:graphicFrame>
    </p:spTree>
    <p:extLst>
      <p:ext uri="{BB962C8B-B14F-4D97-AF65-F5344CB8AC3E}">
        <p14:creationId xmlns:p14="http://schemas.microsoft.com/office/powerpoint/2010/main" val="4110186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graphicFrame>
        <p:nvGraphicFramePr>
          <p:cNvPr id="2" name="Table 2">
            <a:extLst>
              <a:ext uri="{FF2B5EF4-FFF2-40B4-BE49-F238E27FC236}">
                <a16:creationId xmlns:a16="http://schemas.microsoft.com/office/drawing/2014/main" id="{9D56EE38-F416-4384-902C-A99AC1F1795E}"/>
              </a:ext>
            </a:extLst>
          </p:cNvPr>
          <p:cNvGraphicFramePr>
            <a:graphicFrameLocks noGrp="1"/>
          </p:cNvGraphicFramePr>
          <p:nvPr>
            <p:extLst>
              <p:ext uri="{D42A27DB-BD31-4B8C-83A1-F6EECF244321}">
                <p14:modId xmlns:p14="http://schemas.microsoft.com/office/powerpoint/2010/main" val="2237039301"/>
              </p:ext>
            </p:extLst>
          </p:nvPr>
        </p:nvGraphicFramePr>
        <p:xfrm>
          <a:off x="-1" y="0"/>
          <a:ext cx="12192000" cy="6731098"/>
        </p:xfrm>
        <a:graphic>
          <a:graphicData uri="http://schemas.openxmlformats.org/drawingml/2006/table">
            <a:tbl>
              <a:tblPr firstRow="1" bandRow="1">
                <a:tableStyleId>{5FD0F851-EC5A-4D38-B0AD-8093EC10F338}</a:tableStyleId>
              </a:tblPr>
              <a:tblGrid>
                <a:gridCol w="4064000">
                  <a:extLst>
                    <a:ext uri="{9D8B030D-6E8A-4147-A177-3AD203B41FA5}">
                      <a16:colId xmlns:a16="http://schemas.microsoft.com/office/drawing/2014/main" val="1013857371"/>
                    </a:ext>
                  </a:extLst>
                </a:gridCol>
                <a:gridCol w="4064000">
                  <a:extLst>
                    <a:ext uri="{9D8B030D-6E8A-4147-A177-3AD203B41FA5}">
                      <a16:colId xmlns:a16="http://schemas.microsoft.com/office/drawing/2014/main" val="226552857"/>
                    </a:ext>
                  </a:extLst>
                </a:gridCol>
                <a:gridCol w="4064000">
                  <a:extLst>
                    <a:ext uri="{9D8B030D-6E8A-4147-A177-3AD203B41FA5}">
                      <a16:colId xmlns:a16="http://schemas.microsoft.com/office/drawing/2014/main" val="3569925464"/>
                    </a:ext>
                  </a:extLst>
                </a:gridCol>
              </a:tblGrid>
              <a:tr h="469394">
                <a:tc gridSpan="3">
                  <a:txBody>
                    <a:bodyPr/>
                    <a:lstStyle/>
                    <a:p>
                      <a:pPr algn="ctr"/>
                      <a:r>
                        <a:rPr lang="en-US" sz="2000" b="0" u="none" strike="noStrike" kern="1200" baseline="0" dirty="0">
                          <a:ln>
                            <a:solidFill>
                              <a:schemeClr val="tx1"/>
                            </a:solidFill>
                          </a:ln>
                          <a:solidFill>
                            <a:schemeClr val="accent1">
                              <a:lumMod val="40000"/>
                              <a:lumOff val="60000"/>
                            </a:schemeClr>
                          </a:solidFill>
                        </a:rPr>
                        <a:t>Chemotherapy of bacterial meningitis when the cause is known</a:t>
                      </a:r>
                      <a:endParaRPr lang="en-US" sz="2000" dirty="0">
                        <a:ln>
                          <a:solidFill>
                            <a:schemeClr val="tx1"/>
                          </a:solidFill>
                        </a:ln>
                        <a:solidFill>
                          <a:schemeClr val="accent1">
                            <a:lumMod val="40000"/>
                            <a:lumOff val="60000"/>
                          </a:schemeClr>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7515960"/>
                  </a:ext>
                </a:extLst>
              </a:tr>
              <a:tr h="4581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Pathogen </a:t>
                      </a:r>
                    </a:p>
                  </a:txBody>
                  <a:tcPr/>
                </a:tc>
                <a:tc>
                  <a:txBody>
                    <a:bodyPr/>
                    <a:lstStyle/>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Regimen </a:t>
                      </a:r>
                    </a:p>
                  </a:txBody>
                  <a:tcPr/>
                </a:tc>
                <a:tc>
                  <a:txBody>
                    <a:bodyPr/>
                    <a:lstStyle/>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Alternative regimen </a:t>
                      </a:r>
                    </a:p>
                  </a:txBody>
                  <a:tcPr/>
                </a:tc>
                <a:extLst>
                  <a:ext uri="{0D108BD9-81ED-4DB2-BD59-A6C34878D82A}">
                    <a16:rowId xmlns:a16="http://schemas.microsoft.com/office/drawing/2014/main" val="482112913"/>
                  </a:ext>
                </a:extLst>
              </a:tr>
              <a:tr h="936051">
                <a:tc>
                  <a:txBody>
                    <a:bodyPr/>
                    <a:lstStyle/>
                    <a:p>
                      <a:r>
                        <a:rPr lang="pt-BR" sz="1800" b="0" u="none" strike="noStrike" kern="1200" baseline="0" dirty="0">
                          <a:solidFill>
                            <a:schemeClr val="dk1"/>
                          </a:solidFill>
                        </a:rPr>
                        <a:t>Neisseria meningitidis</a:t>
                      </a:r>
                      <a:endParaRPr lang="en-US" sz="1800" b="0" i="0" u="none" strike="noStrike" kern="1200" baseline="0" dirty="0">
                        <a:solidFill>
                          <a:schemeClr val="dk1"/>
                        </a:solidFill>
                        <a:latin typeface="+mn-lt"/>
                        <a:ea typeface="+mn-ea"/>
                        <a:cs typeface="+mn-cs"/>
                      </a:endParaRPr>
                    </a:p>
                  </a:txBody>
                  <a:tcPr/>
                </a:tc>
                <a:tc>
                  <a:txBody>
                    <a:bodyPr/>
                    <a:lstStyle/>
                    <a:p>
                      <a:r>
                        <a:rPr lang="pt-BR" sz="1800" b="0" u="none" strike="noStrike" kern="1200" baseline="0" dirty="0">
                          <a:solidFill>
                            <a:schemeClr val="dk1"/>
                          </a:solidFill>
                        </a:rPr>
                        <a:t>Cefotaxime 2 g IV </a:t>
                      </a:r>
                      <a:r>
                        <a:rPr lang="en-US" sz="1800" b="0" u="none" strike="noStrike" kern="1200" baseline="0" dirty="0">
                          <a:solidFill>
                            <a:schemeClr val="dk1"/>
                          </a:solidFill>
                        </a:rPr>
                        <a:t>4 times daily or</a:t>
                      </a:r>
                    </a:p>
                    <a:p>
                      <a:r>
                        <a:rPr lang="en-US" sz="1800" b="0" u="none" strike="noStrike" kern="1200" baseline="0" dirty="0">
                          <a:solidFill>
                            <a:schemeClr val="dk1"/>
                          </a:solidFill>
                        </a:rPr>
                        <a:t>ceftriaxone 2 g IV twice daily for 5–7 days</a:t>
                      </a:r>
                      <a:endParaRPr lang="en-US" sz="1800" b="0" i="0" u="none" strike="noStrike" kern="1200" baseline="0" dirty="0">
                        <a:solidFill>
                          <a:schemeClr val="dk1"/>
                        </a:solidFill>
                        <a:latin typeface="+mn-lt"/>
                        <a:ea typeface="+mn-ea"/>
                        <a:cs typeface="+mn-cs"/>
                      </a:endParaRPr>
                    </a:p>
                  </a:txBody>
                  <a:tcPr/>
                </a:tc>
                <a:tc>
                  <a:txBody>
                    <a:bodyPr/>
                    <a:lstStyle/>
                    <a:p>
                      <a:r>
                        <a:rPr lang="en-US" sz="1800" b="0" u="none" strike="noStrike" kern="1200" baseline="0" dirty="0">
                          <a:solidFill>
                            <a:schemeClr val="dk1"/>
                          </a:solidFill>
                        </a:rPr>
                        <a:t>Benzylpenicillin 2.4 g IV 6 times daily or Chloramphenicol 25 mg/kg 4 times daily for 5–7 days</a:t>
                      </a:r>
                      <a:endParaRPr lang="en-US" dirty="0"/>
                    </a:p>
                  </a:txBody>
                  <a:tcPr/>
                </a:tc>
                <a:extLst>
                  <a:ext uri="{0D108BD9-81ED-4DB2-BD59-A6C34878D82A}">
                    <a16:rowId xmlns:a16="http://schemas.microsoft.com/office/drawing/2014/main" val="1372025252"/>
                  </a:ext>
                </a:extLst>
              </a:tr>
              <a:tr h="1216868">
                <a:tc>
                  <a:txBody>
                    <a:bodyPr/>
                    <a:lstStyle/>
                    <a:p>
                      <a:r>
                        <a:rPr lang="en-US" sz="1800" b="0" u="none" strike="noStrike" kern="1200" baseline="0" dirty="0">
                          <a:solidFill>
                            <a:schemeClr val="dk1"/>
                          </a:solidFill>
                        </a:rPr>
                        <a:t>Streptococcus pneumoniae</a:t>
                      </a:r>
                    </a:p>
                    <a:p>
                      <a:r>
                        <a:rPr lang="en-US" sz="1800" b="0" u="none" strike="noStrike" kern="1200" baseline="0" dirty="0">
                          <a:solidFill>
                            <a:schemeClr val="dk1"/>
                          </a:solidFill>
                        </a:rPr>
                        <a:t>(sensitive to </a:t>
                      </a:r>
                      <a:r>
                        <a:rPr lang="el-GR" sz="1800" b="0" u="none" strike="noStrike" kern="1200" baseline="0" dirty="0">
                          <a:solidFill>
                            <a:schemeClr val="dk1"/>
                          </a:solidFill>
                        </a:rPr>
                        <a:t>β-</a:t>
                      </a:r>
                      <a:r>
                        <a:rPr lang="en-US" sz="1800" b="0" u="none" strike="noStrike" kern="1200" baseline="0" dirty="0">
                          <a:solidFill>
                            <a:schemeClr val="dk1"/>
                          </a:solidFill>
                        </a:rPr>
                        <a:t>lactams, MIC</a:t>
                      </a:r>
                    </a:p>
                    <a:p>
                      <a:r>
                        <a:rPr lang="en-US" sz="1800" b="0" u="none" strike="noStrike" kern="1200" baseline="0" dirty="0">
                          <a:solidFill>
                            <a:schemeClr val="dk1"/>
                          </a:solidFill>
                        </a:rPr>
                        <a:t>≤ 0.06)</a:t>
                      </a:r>
                      <a:endParaRPr lang="en-US" sz="1800" b="0" i="0" u="none" strike="noStrike" kern="1200" baseline="0" dirty="0">
                        <a:solidFill>
                          <a:schemeClr val="dk1"/>
                        </a:solidFill>
                        <a:latin typeface="+mn-lt"/>
                        <a:ea typeface="+mn-ea"/>
                        <a:cs typeface="+mn-cs"/>
                      </a:endParaRPr>
                    </a:p>
                  </a:txBody>
                  <a:tcPr/>
                </a:tc>
                <a:tc>
                  <a:txBody>
                    <a:bodyPr/>
                    <a:lstStyle/>
                    <a:p>
                      <a:r>
                        <a:rPr lang="en-US" sz="1800" b="0" u="none" strike="noStrike" kern="1200" baseline="0" dirty="0">
                          <a:solidFill>
                            <a:schemeClr val="dk1"/>
                          </a:solidFill>
                        </a:rPr>
                        <a:t>Cefotaxime 2 g IV 4</a:t>
                      </a:r>
                    </a:p>
                    <a:p>
                      <a:r>
                        <a:rPr lang="en-US" sz="1800" b="0" u="none" strike="noStrike" kern="1200" baseline="0" dirty="0">
                          <a:solidFill>
                            <a:schemeClr val="dk1"/>
                          </a:solidFill>
                        </a:rPr>
                        <a:t>times daily or Ceftriaxone 2 g IV twice daily days for 10–14 days</a:t>
                      </a:r>
                      <a:endParaRPr lang="en-US" sz="1800" b="0" i="0" u="none" strike="noStrike" kern="1200" baseline="0" dirty="0">
                        <a:solidFill>
                          <a:schemeClr val="dk1"/>
                        </a:solidFill>
                        <a:latin typeface="+mn-lt"/>
                        <a:ea typeface="+mn-ea"/>
                        <a:cs typeface="+mn-cs"/>
                      </a:endParaRPr>
                    </a:p>
                  </a:txBody>
                  <a:tcPr/>
                </a:tc>
                <a:tc>
                  <a:txBody>
                    <a:bodyPr/>
                    <a:lstStyle/>
                    <a:p>
                      <a:r>
                        <a:rPr lang="en-US" sz="1800" b="0" u="none" strike="noStrike" kern="1200" baseline="0" dirty="0">
                          <a:solidFill>
                            <a:schemeClr val="dk1"/>
                          </a:solidFill>
                        </a:rPr>
                        <a:t>Chloramphenicol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25mg/kg 4 times daily for 10–14</a:t>
                      </a:r>
                    </a:p>
                    <a:p>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1238096861"/>
                  </a:ext>
                </a:extLst>
              </a:tr>
              <a:tr h="1497683">
                <a:tc>
                  <a:txBody>
                    <a:bodyPr/>
                    <a:lstStyle/>
                    <a:p>
                      <a:r>
                        <a:rPr lang="en-US" sz="1800" b="0" u="none" strike="noStrike" kern="1200" baseline="0" dirty="0">
                          <a:solidFill>
                            <a:schemeClr val="dk1"/>
                          </a:solidFill>
                        </a:rPr>
                        <a:t>Strep. pneumoniae</a:t>
                      </a:r>
                    </a:p>
                    <a:p>
                      <a:r>
                        <a:rPr lang="en-US" sz="1800" b="0" u="none" strike="noStrike" kern="1200" baseline="0" dirty="0">
                          <a:solidFill>
                            <a:schemeClr val="dk1"/>
                          </a:solidFill>
                        </a:rPr>
                        <a:t>(resistant to </a:t>
                      </a:r>
                      <a:r>
                        <a:rPr lang="el-GR" sz="1800" b="0" u="none" strike="noStrike" kern="1200" baseline="0" dirty="0">
                          <a:solidFill>
                            <a:schemeClr val="dk1"/>
                          </a:solidFill>
                        </a:rPr>
                        <a:t>β-</a:t>
                      </a:r>
                      <a:r>
                        <a:rPr lang="en-US" sz="1800" b="0" u="none" strike="noStrike" kern="1200" baseline="0" dirty="0">
                          <a:solidFill>
                            <a:schemeClr val="dk1"/>
                          </a:solidFill>
                        </a:rPr>
                        <a:t>lactams)</a:t>
                      </a:r>
                    </a:p>
                    <a:p>
                      <a:r>
                        <a:rPr lang="en-US" sz="1800" b="0" u="none" strike="noStrike" kern="1200" baseline="0" dirty="0">
                          <a:solidFill>
                            <a:schemeClr val="dk1"/>
                          </a:solidFill>
                        </a:rPr>
                        <a:t>daily or</a:t>
                      </a:r>
                      <a:endParaRPr lang="en-US" sz="1800" b="0" i="0" u="none" strike="noStrike" kern="1200" baseline="0" dirty="0">
                        <a:solidFill>
                          <a:schemeClr val="dk1"/>
                        </a:solidFill>
                        <a:latin typeface="+mn-lt"/>
                        <a:ea typeface="+mn-ea"/>
                        <a:cs typeface="+mn-cs"/>
                      </a:endParaRPr>
                    </a:p>
                  </a:txBody>
                  <a:tcPr/>
                </a:tc>
                <a:tc>
                  <a:txBody>
                    <a:bodyPr/>
                    <a:lstStyle/>
                    <a:p>
                      <a:r>
                        <a:rPr lang="en-US" sz="1800" b="0" u="none" strike="noStrike" kern="1200" baseline="0" dirty="0">
                          <a:solidFill>
                            <a:schemeClr val="dk1"/>
                          </a:solidFill>
                        </a:rPr>
                        <a:t>As for sensitive strains</a:t>
                      </a:r>
                    </a:p>
                    <a:p>
                      <a:r>
                        <a:rPr lang="en-US" sz="1800" b="0" u="none" strike="noStrike" kern="1200" baseline="0" dirty="0">
                          <a:solidFill>
                            <a:schemeClr val="dk1"/>
                          </a:solidFill>
                        </a:rPr>
                        <a:t>but add:</a:t>
                      </a:r>
                    </a:p>
                    <a:p>
                      <a:r>
                        <a:rPr lang="en-US" sz="1800" b="0" u="none" strike="noStrike" kern="1200" baseline="0" dirty="0">
                          <a:solidFill>
                            <a:schemeClr val="dk1"/>
                          </a:solidFill>
                        </a:rPr>
                        <a:t>Vancomycin 15–20 mg/kg IV twice daily or Rifampicin 600 mg IV twice daily for 14 days</a:t>
                      </a:r>
                      <a:endParaRPr lang="en-US" dirty="0"/>
                    </a:p>
                  </a:txBody>
                  <a:tcPr/>
                </a:tc>
                <a:tc>
                  <a:txBody>
                    <a:bodyPr/>
                    <a:lstStyle/>
                    <a:p>
                      <a:r>
                        <a:rPr lang="en-US" sz="1800" b="0" u="none" strike="noStrike" kern="1200" baseline="0" dirty="0">
                          <a:solidFill>
                            <a:schemeClr val="dk1"/>
                          </a:solidFill>
                        </a:rPr>
                        <a:t>Chloramphenicol</a:t>
                      </a:r>
                    </a:p>
                    <a:p>
                      <a:r>
                        <a:rPr lang="en-US" sz="1800" b="0" u="none" strike="noStrike" kern="1200" baseline="0" dirty="0">
                          <a:solidFill>
                            <a:schemeClr val="dk1"/>
                          </a:solidFill>
                        </a:rPr>
                        <a:t>25 mg/kg 4 times daily for 14 days</a:t>
                      </a:r>
                    </a:p>
                    <a:p>
                      <a:endParaRPr lang="en-US" dirty="0"/>
                    </a:p>
                  </a:txBody>
                  <a:tcPr/>
                </a:tc>
                <a:extLst>
                  <a:ext uri="{0D108BD9-81ED-4DB2-BD59-A6C34878D82A}">
                    <a16:rowId xmlns:a16="http://schemas.microsoft.com/office/drawing/2014/main" val="1420311408"/>
                  </a:ext>
                </a:extLst>
              </a:tr>
              <a:tr h="936051">
                <a:tc>
                  <a:txBody>
                    <a:bodyPr/>
                    <a:lstStyle/>
                    <a:p>
                      <a:r>
                        <a:rPr lang="en-US" sz="1800" b="0" u="none" strike="noStrike" kern="1200" baseline="0" dirty="0">
                          <a:solidFill>
                            <a:schemeClr val="dk1"/>
                          </a:solidFill>
                        </a:rPr>
                        <a:t>Haemophiles influenzae</a:t>
                      </a:r>
                      <a:endParaRPr lang="en-US" dirty="0"/>
                    </a:p>
                  </a:txBody>
                  <a:tcPr/>
                </a:tc>
                <a:tc>
                  <a:txBody>
                    <a:bodyPr/>
                    <a:lstStyle/>
                    <a:p>
                      <a:r>
                        <a:rPr lang="en-US" sz="1800" b="0" u="none" strike="noStrike" kern="1200" baseline="0" dirty="0">
                          <a:solidFill>
                            <a:schemeClr val="dk1"/>
                          </a:solidFill>
                        </a:rPr>
                        <a:t>Cefotaxime 2 g IV 4 times daily or Ceftriaxone 2 g IV twice daily for 10 days</a:t>
                      </a:r>
                      <a:endParaRPr lang="en-US" sz="1800" b="0" i="0" u="none" strike="noStrike" kern="1200" baseline="0" dirty="0">
                        <a:solidFill>
                          <a:schemeClr val="dk1"/>
                        </a:solidFill>
                        <a:latin typeface="+mn-lt"/>
                        <a:ea typeface="+mn-ea"/>
                        <a:cs typeface="+mn-cs"/>
                      </a:endParaRPr>
                    </a:p>
                  </a:txBody>
                  <a:tcPr/>
                </a:tc>
                <a:tc>
                  <a:txBody>
                    <a:bodyPr/>
                    <a:lstStyle/>
                    <a:p>
                      <a:r>
                        <a:rPr lang="en-US" sz="1800" b="0" u="none" strike="noStrike" kern="1200" baseline="0" dirty="0">
                          <a:solidFill>
                            <a:schemeClr val="dk1"/>
                          </a:solidFill>
                        </a:rPr>
                        <a:t>Moxifloxacin 400 mg</a:t>
                      </a:r>
                    </a:p>
                    <a:p>
                      <a:r>
                        <a:rPr lang="en-US" sz="1800" b="0" u="none" strike="noStrike" kern="1200" baseline="0" dirty="0">
                          <a:solidFill>
                            <a:schemeClr val="dk1"/>
                          </a:solidFill>
                        </a:rPr>
                        <a:t>daily for 10 days</a:t>
                      </a:r>
                    </a:p>
                    <a:p>
                      <a:endParaRPr lang="en-US" dirty="0"/>
                    </a:p>
                  </a:txBody>
                  <a:tcPr/>
                </a:tc>
                <a:extLst>
                  <a:ext uri="{0D108BD9-81ED-4DB2-BD59-A6C34878D82A}">
                    <a16:rowId xmlns:a16="http://schemas.microsoft.com/office/drawing/2014/main" val="2108333901"/>
                  </a:ext>
                </a:extLst>
              </a:tr>
              <a:tr h="1216868">
                <a:tc>
                  <a:txBody>
                    <a:bodyPr/>
                    <a:lstStyle/>
                    <a:p>
                      <a:r>
                        <a:rPr lang="es-ES" sz="1800" b="0" u="none" strike="noStrike" kern="1200" baseline="0" dirty="0">
                          <a:solidFill>
                            <a:schemeClr val="dk1"/>
                          </a:solidFill>
                        </a:rPr>
                        <a:t>Listeria </a:t>
                      </a:r>
                      <a:r>
                        <a:rPr lang="es-ES" sz="1800" b="0" u="none" strike="noStrike" kern="1200" baseline="0" dirty="0" err="1">
                          <a:solidFill>
                            <a:schemeClr val="dk1"/>
                          </a:solidFill>
                        </a:rPr>
                        <a:t>monocytogenes</a:t>
                      </a:r>
                      <a:endParaRPr lang="en-US" dirty="0"/>
                    </a:p>
                  </a:txBody>
                  <a:tcPr/>
                </a:tc>
                <a:tc>
                  <a:txBody>
                    <a:bodyPr/>
                    <a:lstStyle/>
                    <a:p>
                      <a:r>
                        <a:rPr lang="es-ES" sz="1800" b="0" u="none" strike="noStrike" kern="1200" baseline="0" dirty="0" err="1">
                          <a:solidFill>
                            <a:schemeClr val="dk1"/>
                          </a:solidFill>
                        </a:rPr>
                        <a:t>Amoxicillin</a:t>
                      </a:r>
                      <a:r>
                        <a:rPr lang="es-ES" sz="1800" b="0" u="none" strike="noStrike" kern="1200" baseline="0" dirty="0">
                          <a:solidFill>
                            <a:schemeClr val="dk1"/>
                          </a:solidFill>
                        </a:rPr>
                        <a:t> 2 g IV 6 </a:t>
                      </a:r>
                      <a:r>
                        <a:rPr lang="en-US" sz="1800" b="0" u="none" strike="noStrike" kern="1200" baseline="0" dirty="0">
                          <a:solidFill>
                            <a:schemeClr val="dk1"/>
                          </a:solidFill>
                        </a:rPr>
                        <a:t>times daily for 21</a:t>
                      </a:r>
                    </a:p>
                    <a:p>
                      <a:r>
                        <a:rPr lang="en-US" sz="1800" b="0" u="none" strike="noStrike" kern="1200" baseline="0" dirty="0">
                          <a:solidFill>
                            <a:schemeClr val="dk1"/>
                          </a:solidFill>
                        </a:rPr>
                        <a:t>days</a:t>
                      </a:r>
                    </a:p>
                    <a:p>
                      <a:endParaRPr lang="en-US" dirty="0"/>
                    </a:p>
                  </a:txBody>
                  <a:tcPr/>
                </a:tc>
                <a:tc>
                  <a:txBody>
                    <a:bodyPr/>
                    <a:lstStyle/>
                    <a:p>
                      <a:r>
                        <a:rPr lang="en-US" sz="1800" b="0" u="none" strike="noStrike" kern="1200" baseline="0" dirty="0">
                          <a:solidFill>
                            <a:schemeClr val="dk1"/>
                          </a:solidFill>
                        </a:rPr>
                        <a:t>Co-trimoxazole 10–20 mg/kg (of the trimethoprim component) daily in four divided doses for 21 days</a:t>
                      </a:r>
                      <a:endParaRPr lang="en-US" sz="18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val="2791914344"/>
                  </a:ext>
                </a:extLst>
              </a:tr>
            </a:tbl>
          </a:graphicData>
        </a:graphic>
      </p:graphicFrame>
    </p:spTree>
    <p:extLst>
      <p:ext uri="{BB962C8B-B14F-4D97-AF65-F5344CB8AC3E}">
        <p14:creationId xmlns:p14="http://schemas.microsoft.com/office/powerpoint/2010/main" val="118789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84B7F835-0613-49A8-8FFC-0671BBF13345}"/>
              </a:ext>
            </a:extLst>
          </p:cNvPr>
          <p:cNvSpPr txBox="1"/>
          <p:nvPr/>
        </p:nvSpPr>
        <p:spPr>
          <a:xfrm>
            <a:off x="634030" y="1456371"/>
            <a:ext cx="10923939" cy="2000548"/>
          </a:xfrm>
          <a:prstGeom prst="rect">
            <a:avLst/>
          </a:prstGeom>
          <a:noFill/>
        </p:spPr>
        <p:txBody>
          <a:bodyPr wrap="square">
            <a:spAutoFit/>
          </a:bodyPr>
          <a:lstStyle/>
          <a:p>
            <a:pPr algn="l"/>
            <a:r>
              <a:rPr lang="en-US" sz="2600" b="1" i="0" u="none" strike="noStrike" baseline="0" dirty="0">
                <a:solidFill>
                  <a:srgbClr val="000000"/>
                </a:solidFill>
                <a:latin typeface="Times New Roman" panose="02020603050405020304" pitchFamily="18" charset="0"/>
                <a:cs typeface="Times New Roman" panose="02020603050405020304" pitchFamily="18" charset="0"/>
              </a:rPr>
              <a:t>Prevention of meningococcal infection</a:t>
            </a:r>
          </a:p>
          <a:p>
            <a:pPr algn="l"/>
            <a:endParaRPr lang="en-US" sz="2600" b="1"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Close contacts of patients with meningococcal infection</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should be given a single dose of ciprofloxacin. Rifampicin for two days is an alternative for those unable to take ciprofloxacin.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027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81BDB724-2CEA-4B7B-AC21-2B7898BE443F}"/>
              </a:ext>
            </a:extLst>
          </p:cNvPr>
          <p:cNvSpPr txBox="1"/>
          <p:nvPr/>
        </p:nvSpPr>
        <p:spPr>
          <a:xfrm>
            <a:off x="256520" y="286427"/>
            <a:ext cx="11281672" cy="5693866"/>
          </a:xfrm>
          <a:prstGeom prst="rect">
            <a:avLst/>
          </a:prstGeom>
          <a:noFill/>
        </p:spPr>
        <p:txBody>
          <a:bodyPr wrap="square">
            <a:spAutoFit/>
          </a:bodyPr>
          <a:lstStyle/>
          <a:p>
            <a:pPr algn="l"/>
            <a:r>
              <a:rPr lang="en-US" sz="2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Tuberculous meningitis</a:t>
            </a:r>
          </a:p>
          <a:p>
            <a:pPr algn="l"/>
            <a:endParaRPr lang="en-US" sz="2400" dirty="0">
              <a:latin typeface="Times New Roman" panose="02020603050405020304" pitchFamily="18" charset="0"/>
              <a:cs typeface="Times New Roman" panose="02020603050405020304" pitchFamily="18" charset="0"/>
            </a:endParaRPr>
          </a:p>
          <a:p>
            <a:pPr algn="l"/>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Tuberculous meningitis is now uncommon in high-income countries except in immunocompromised individuals, although it is still seen in those born in endemic areas and in low- and middle-resource countries. </a:t>
            </a:r>
          </a:p>
          <a:p>
            <a:pPr marL="342900" indent="-342900" algn="l">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It is seen more frequently as a secondary infection in patients with HIV infection.</a:t>
            </a:r>
          </a:p>
          <a:p>
            <a:pPr marL="342900" indent="-342900" algn="l">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Tuberculous meningitis most commonly occurs shortly after a primary infection in childhood or as part of miliary tuberculosis.</a:t>
            </a:r>
          </a:p>
          <a:p>
            <a:pPr algn="l"/>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usual local source of infection is a caseous focus in the meninges or brain substance adjacent to the CSF pathway.</a:t>
            </a:r>
          </a:p>
          <a:p>
            <a:pPr algn="l"/>
            <a:r>
              <a:rPr lang="en-US"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82358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594B2723-6B10-453D-8171-769EE289A411}"/>
              </a:ext>
            </a:extLst>
          </p:cNvPr>
          <p:cNvSpPr txBox="1"/>
          <p:nvPr/>
        </p:nvSpPr>
        <p:spPr>
          <a:xfrm>
            <a:off x="355986" y="281746"/>
            <a:ext cx="10009539" cy="6063198"/>
          </a:xfrm>
          <a:prstGeom prst="rect">
            <a:avLst/>
          </a:prstGeom>
          <a:noFill/>
        </p:spPr>
        <p:txBody>
          <a:bodyPr wrap="square">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Clinical features:</a:t>
            </a:r>
          </a:p>
          <a:p>
            <a:pPr algn="l"/>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Onset is much slower than in other bacterial meningitis – over 2–8 weeks. </a:t>
            </a:r>
          </a:p>
          <a:p>
            <a:pPr marL="342900" indent="-342900" algn="l">
              <a:buFont typeface="Wingdings" panose="05000000000000000000" pitchFamily="2" charset="2"/>
              <a:buChar char="§"/>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If untreated, tuberculous meningitis is fatal in a few weeks but complete recovery is usual if treatment is started at stage I.</a:t>
            </a:r>
          </a:p>
          <a:p>
            <a:pPr marL="342900" indent="-342900" algn="l">
              <a:buFont typeface="Wingdings" panose="05000000000000000000" pitchFamily="2" charset="2"/>
              <a:buChar char="§"/>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When</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treatment is initiated later, the rate of death or serious neurological deficit</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may be as high as 30%.</a:t>
            </a:r>
          </a:p>
          <a:p>
            <a:pPr algn="l"/>
            <a:endParaRPr lang="en-US" sz="2400" dirty="0">
              <a:solidFill>
                <a:srgbClr val="000000"/>
              </a:solidFill>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FF0000"/>
                </a:solidFill>
                <a:latin typeface="Times New Roman" panose="02020603050405020304" pitchFamily="18" charset="0"/>
                <a:cs typeface="Times New Roman" panose="02020603050405020304" pitchFamily="18" charset="0"/>
              </a:rPr>
              <a:t>Symptoms</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Headache ,Vomiting                               </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Low-grade fever</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Lassitude</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Depression</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Delirium</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Behaviors changes</a:t>
            </a:r>
          </a:p>
        </p:txBody>
      </p:sp>
      <p:sp>
        <p:nvSpPr>
          <p:cNvPr id="6" name="TextBox 5">
            <a:extLst>
              <a:ext uri="{FF2B5EF4-FFF2-40B4-BE49-F238E27FC236}">
                <a16:creationId xmlns:a16="http://schemas.microsoft.com/office/drawing/2014/main" id="{0E049920-14B1-4C15-84B6-B7D5B84F61E9}"/>
              </a:ext>
            </a:extLst>
          </p:cNvPr>
          <p:cNvSpPr txBox="1"/>
          <p:nvPr/>
        </p:nvSpPr>
        <p:spPr>
          <a:xfrm>
            <a:off x="5428813" y="3989675"/>
            <a:ext cx="6097162" cy="2000548"/>
          </a:xfrm>
          <a:prstGeom prst="rect">
            <a:avLst/>
          </a:prstGeom>
          <a:noFill/>
        </p:spPr>
        <p:txBody>
          <a:bodyPr wrap="square">
            <a:spAutoFit/>
          </a:bodyPr>
          <a:lstStyle/>
          <a:p>
            <a:pPr algn="l"/>
            <a:r>
              <a:rPr lang="en-US" sz="2400" b="0" i="0" u="none" strike="noStrike" baseline="0" dirty="0">
                <a:solidFill>
                  <a:srgbClr val="FF0000"/>
                </a:solidFill>
                <a:latin typeface="Times New Roman" panose="02020603050405020304" pitchFamily="18" charset="0"/>
                <a:cs typeface="Times New Roman" panose="02020603050405020304" pitchFamily="18" charset="0"/>
              </a:rPr>
              <a:t>Signs</a:t>
            </a: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Meningism (may be absent)</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Oculomotor palsies</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Papilledema</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Depression of conscious level</a:t>
            </a:r>
          </a:p>
          <a:p>
            <a:pPr marL="342900" indent="-342900" algn="l">
              <a:buFont typeface="Wingdings" panose="05000000000000000000" pitchFamily="2" charset="2"/>
              <a:buChar char="ü"/>
            </a:pPr>
            <a:r>
              <a:rPr lang="en-US" sz="20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Focal hemisphere signs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89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69800"/>
            <a:ext cx="12192000" cy="6802159"/>
          </a:xfrm>
          <a:prstGeom prst="rect">
            <a:avLst/>
          </a:prstGeom>
        </p:spPr>
      </p:pic>
      <p:sp>
        <p:nvSpPr>
          <p:cNvPr id="4" name="TextBox 3">
            <a:extLst>
              <a:ext uri="{FF2B5EF4-FFF2-40B4-BE49-F238E27FC236}">
                <a16:creationId xmlns:a16="http://schemas.microsoft.com/office/drawing/2014/main" id="{E239218A-6E83-45D3-B21C-A81F14489887}"/>
              </a:ext>
            </a:extLst>
          </p:cNvPr>
          <p:cNvSpPr txBox="1"/>
          <p:nvPr/>
        </p:nvSpPr>
        <p:spPr>
          <a:xfrm>
            <a:off x="928360" y="1999584"/>
            <a:ext cx="9709393" cy="3046988"/>
          </a:xfrm>
          <a:prstGeom prst="rect">
            <a:avLst/>
          </a:prstGeom>
          <a:noFill/>
        </p:spPr>
        <p:txBody>
          <a:bodyPr wrap="square">
            <a:spAutoFit/>
          </a:bodyPr>
          <a:lstStyle/>
          <a:p>
            <a:pPr algn="l"/>
            <a:r>
              <a:rPr lang="en-US" sz="2400" b="1" i="0" u="none" strike="noStrike" baseline="0" dirty="0">
                <a:solidFill>
                  <a:schemeClr val="accent6">
                    <a:lumMod val="75000"/>
                  </a:schemeClr>
                </a:solidFill>
                <a:latin typeface="Times New Roman" panose="02020603050405020304" pitchFamily="18" charset="0"/>
                <a:cs typeface="Times New Roman" panose="02020603050405020304" pitchFamily="18" charset="0"/>
              </a:rPr>
              <a:t>Staging of severity</a:t>
            </a:r>
          </a:p>
          <a:p>
            <a:pPr algn="l"/>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Stage I (early): non-specific symptoms and signs without alteration of consciousness</a:t>
            </a:r>
          </a:p>
          <a:p>
            <a:pPr marL="342900" indent="-342900" algn="l">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Stage II (intermediate): altered consciousness without coma or delirium plus minor focal neurological signs</a:t>
            </a:r>
          </a:p>
          <a:p>
            <a:pPr marL="342900" indent="-342900" algn="l">
              <a:buFont typeface="Wingdings" panose="05000000000000000000" pitchFamily="2" charset="2"/>
              <a:buChar char="Ø"/>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Stage III (advanced): stupor or coma, severe neurological deficits, seizures or abnormal movements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11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A3FC993A-48E8-4433-898A-E242CB9833F1}"/>
              </a:ext>
            </a:extLst>
          </p:cNvPr>
          <p:cNvSpPr txBox="1"/>
          <p:nvPr/>
        </p:nvSpPr>
        <p:spPr>
          <a:xfrm>
            <a:off x="502571" y="278209"/>
            <a:ext cx="10854138" cy="6124754"/>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cs typeface="Times New Roman" panose="02020603050405020304" pitchFamily="18" charset="0"/>
              </a:rPr>
              <a:t>Investigations</a:t>
            </a:r>
          </a:p>
          <a:p>
            <a:pPr algn="l"/>
            <a:endParaRPr lang="en-US" sz="2800" b="1" i="0" u="none" strike="noStrike" baseline="0" dirty="0">
              <a:solidFill>
                <a:srgbClr val="FF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Lumbar puncture should be performed if the diagnosis is suspected.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CSF is under increased pressure. It is usually clear but, when allowed to stand, a fine clot (‘spider web’) may form.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fluid contains up to 500 ×106 cells/</a:t>
            </a:r>
            <a:r>
              <a:rPr lang="en-US" sz="2400" b="0" i="0" u="none" strike="noStrike" baseline="0" dirty="0" err="1">
                <a:latin typeface="Times New Roman" panose="02020603050405020304" pitchFamily="18" charset="0"/>
                <a:cs typeface="Times New Roman" panose="02020603050405020304" pitchFamily="18" charset="0"/>
              </a:rPr>
              <a:t>μL</a:t>
            </a:r>
            <a:r>
              <a:rPr lang="en-US" sz="2400" b="0" i="0" u="none" strike="noStrike" baseline="0" dirty="0">
                <a:latin typeface="Times New Roman" panose="02020603050405020304" pitchFamily="18" charset="0"/>
                <a:cs typeface="Times New Roman" panose="02020603050405020304" pitchFamily="18" charset="0"/>
              </a:rPr>
              <a:t>, predominantly lymphocytes, but can contain neutrophils. There is a rise in protein, often marked, and a similarly marked fall in glucose.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tubercle bacillus may be detected in a smear of the centrifuged deposit from the CSF but a negative result does not exclude the diagnosis.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CSF should be cultured but, as this result will not be known for up to 6 weeks, treatment must be started without waiting for confirmation.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555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pic>
        <p:nvPicPr>
          <p:cNvPr id="3" name="Picture 2">
            <a:extLst>
              <a:ext uri="{FF2B5EF4-FFF2-40B4-BE49-F238E27FC236}">
                <a16:creationId xmlns:a16="http://schemas.microsoft.com/office/drawing/2014/main" id="{30A579EB-5433-4B88-8AD6-AA0F57E29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760" y="956282"/>
            <a:ext cx="4532191" cy="3401552"/>
          </a:xfrm>
          <a:prstGeom prst="rect">
            <a:avLst/>
          </a:prstGeom>
        </p:spPr>
      </p:pic>
      <p:sp>
        <p:nvSpPr>
          <p:cNvPr id="4" name="Rectangle 3">
            <a:extLst>
              <a:ext uri="{FF2B5EF4-FFF2-40B4-BE49-F238E27FC236}">
                <a16:creationId xmlns:a16="http://schemas.microsoft.com/office/drawing/2014/main" id="{8465C636-AFF9-4D10-9026-1B06A396F9C8}"/>
              </a:ext>
            </a:extLst>
          </p:cNvPr>
          <p:cNvSpPr/>
          <p:nvPr/>
        </p:nvSpPr>
        <p:spPr>
          <a:xfrm>
            <a:off x="6849457" y="2506645"/>
            <a:ext cx="3686329"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Spider web appearance </a:t>
            </a:r>
          </a:p>
        </p:txBody>
      </p:sp>
    </p:spTree>
    <p:extLst>
      <p:ext uri="{BB962C8B-B14F-4D97-AF65-F5344CB8AC3E}">
        <p14:creationId xmlns:p14="http://schemas.microsoft.com/office/powerpoint/2010/main" val="68022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02159"/>
          </a:xfrm>
          <a:prstGeom prst="rect">
            <a:avLst/>
          </a:prstGeom>
        </p:spPr>
      </p:pic>
      <p:pic>
        <p:nvPicPr>
          <p:cNvPr id="4" name="Picture 3">
            <a:extLst>
              <a:ext uri="{FF2B5EF4-FFF2-40B4-BE49-F238E27FC236}">
                <a16:creationId xmlns:a16="http://schemas.microsoft.com/office/drawing/2014/main" id="{B0E909B1-80B4-4326-A2BE-AB7686DB2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0"/>
            <a:ext cx="12191999" cy="6858000"/>
          </a:xfrm>
          <a:prstGeom prst="rect">
            <a:avLst/>
          </a:prstGeom>
        </p:spPr>
      </p:pic>
    </p:spTree>
    <p:extLst>
      <p:ext uri="{BB962C8B-B14F-4D97-AF65-F5344CB8AC3E}">
        <p14:creationId xmlns:p14="http://schemas.microsoft.com/office/powerpoint/2010/main" val="1439713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62E9CBAC-C8C7-4A8B-A5FA-044E7DE03689}"/>
              </a:ext>
            </a:extLst>
          </p:cNvPr>
          <p:cNvSpPr txBox="1"/>
          <p:nvPr/>
        </p:nvSpPr>
        <p:spPr>
          <a:xfrm>
            <a:off x="1298308" y="1683091"/>
            <a:ext cx="10651713" cy="3785652"/>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The WHO recommends: </a:t>
            </a:r>
          </a:p>
          <a:p>
            <a:pPr algn="l"/>
            <a:r>
              <a:rPr lang="en-US" sz="2400" b="0" i="0" u="none" strike="noStrike" baseline="0" dirty="0">
                <a:latin typeface="Times New Roman" panose="02020603050405020304" pitchFamily="18" charset="0"/>
                <a:cs typeface="Times New Roman" panose="02020603050405020304" pitchFamily="18" charset="0"/>
              </a:rPr>
              <a:t>use of additional nucleic acid amplification tests (NAATs), speci</a:t>
            </a:r>
            <a:r>
              <a:rPr lang="en-US" sz="2400" dirty="0">
                <a:latin typeface="Times New Roman" panose="02020603050405020304" pitchFamily="18" charset="0"/>
                <a:cs typeface="Times New Roman" panose="02020603050405020304" pitchFamily="18" charset="0"/>
              </a:rPr>
              <a:t>fi</a:t>
            </a:r>
            <a:r>
              <a:rPr lang="en-US" sz="2400" b="0" i="0" u="none" strike="noStrike" baseline="0" dirty="0">
                <a:latin typeface="Times New Roman" panose="02020603050405020304" pitchFamily="18" charset="0"/>
                <a:cs typeface="Times New Roman" panose="02020603050405020304" pitchFamily="18" charset="0"/>
              </a:rPr>
              <a:t>cally </a:t>
            </a:r>
            <a:r>
              <a:rPr lang="en-US" sz="2400" b="0" i="0" u="none" strike="noStrike" baseline="0" dirty="0" err="1">
                <a:latin typeface="Times New Roman" panose="02020603050405020304" pitchFamily="18" charset="0"/>
                <a:cs typeface="Times New Roman" panose="02020603050405020304" pitchFamily="18" charset="0"/>
              </a:rPr>
              <a:t>Xpert</a:t>
            </a:r>
            <a:r>
              <a:rPr lang="en-US" sz="2400" b="0" i="0" u="none" strike="noStrike" baseline="0" dirty="0">
                <a:latin typeface="Times New Roman" panose="02020603050405020304" pitchFamily="18" charset="0"/>
                <a:cs typeface="Times New Roman" panose="02020603050405020304" pitchFamily="18" charset="0"/>
              </a:rPr>
              <a:t> MT/RIF Ultra. </a:t>
            </a:r>
          </a:p>
          <a:p>
            <a:pPr algn="l"/>
            <a:endParaRPr lang="en-US" sz="24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This should be used in addition to smear and culture studies, as NAATs are not sensitive enough to exclude tuberculous meningitis when negative. </a:t>
            </a:r>
          </a:p>
          <a:p>
            <a:pPr algn="l"/>
            <a:endParaRPr lang="en-US" sz="240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Brain imaging may show hydrocephalus, brisk particularly basal meningeal enhancement on enhanced CT or MRI, and/or uncommonly an intracranial tuberculoma.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7384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5DD23AD3-9400-439A-A297-C11C64F5655C}"/>
              </a:ext>
            </a:extLst>
          </p:cNvPr>
          <p:cNvSpPr txBox="1"/>
          <p:nvPr/>
        </p:nvSpPr>
        <p:spPr>
          <a:xfrm>
            <a:off x="718956" y="1814918"/>
            <a:ext cx="10449288" cy="3785652"/>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Management</a:t>
            </a:r>
          </a:p>
          <a:p>
            <a:pPr algn="l"/>
            <a:r>
              <a:rPr lang="en-US" sz="2400" b="0" i="0" u="none" strike="noStrike" baseline="0" dirty="0">
                <a:latin typeface="Times New Roman" panose="02020603050405020304" pitchFamily="18" charset="0"/>
                <a:cs typeface="Times New Roman" panose="02020603050405020304" pitchFamily="18" charset="0"/>
              </a:rPr>
              <a:t>As soon as the diagnosis is made or strongly suspected, chemotherapy</a:t>
            </a:r>
          </a:p>
          <a:p>
            <a:pPr algn="l"/>
            <a:r>
              <a:rPr lang="en-US" sz="2400" b="0" i="0" u="none" strike="noStrike" baseline="0" dirty="0">
                <a:latin typeface="Times New Roman" panose="02020603050405020304" pitchFamily="18" charset="0"/>
                <a:cs typeface="Times New Roman" panose="02020603050405020304" pitchFamily="18" charset="0"/>
              </a:rPr>
              <a:t>should be started using one of the regimens that include pyrazinamide.</a:t>
            </a:r>
          </a:p>
          <a:p>
            <a:pPr algn="l"/>
            <a:endParaRPr lang="en-US" sz="24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The use of glucocorticoids in addition to anti-tuberculous</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therapy has been controversial. </a:t>
            </a:r>
          </a:p>
          <a:p>
            <a:pPr algn="l"/>
            <a:endParaRPr lang="en-US" sz="24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Surgical ventricular drainage may be needed if obstructive hydrocephalus develops.</a:t>
            </a:r>
          </a:p>
          <a:p>
            <a:pPr algn="l"/>
            <a:r>
              <a:rPr lang="en-US" sz="2400" b="0" i="0" u="none" strike="noStrike" baseline="0" dirty="0">
                <a:latin typeface="Times New Roman" panose="02020603050405020304" pitchFamily="18" charset="0"/>
                <a:cs typeface="Times New Roman" panose="02020603050405020304" pitchFamily="18" charset="0"/>
              </a:rPr>
              <a:t>Skilled nursing is essential during the acute phase of the illness, and adequate hydration and nutrition must be maintained.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785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0ED1BEAD-06E5-45F3-89CF-BC60F5B9DB0A}"/>
              </a:ext>
            </a:extLst>
          </p:cNvPr>
          <p:cNvSpPr txBox="1"/>
          <p:nvPr/>
        </p:nvSpPr>
        <p:spPr>
          <a:xfrm>
            <a:off x="558411" y="922366"/>
            <a:ext cx="11238047" cy="5139869"/>
          </a:xfrm>
          <a:prstGeom prst="rect">
            <a:avLst/>
          </a:prstGeom>
          <a:noFill/>
        </p:spPr>
        <p:txBody>
          <a:bodyPr wrap="square">
            <a:spAutoFit/>
          </a:bodyPr>
          <a:lstStyle/>
          <a:p>
            <a:pPr algn="l"/>
            <a:r>
              <a:rPr lang="en-US" sz="2800" b="1" i="0" u="none" strike="noStrike" baseline="0" dirty="0">
                <a:solidFill>
                  <a:schemeClr val="accent1"/>
                </a:solidFill>
                <a:latin typeface="Times New Roman" panose="02020603050405020304" pitchFamily="18" charset="0"/>
                <a:cs typeface="Times New Roman" panose="02020603050405020304" pitchFamily="18" charset="0"/>
              </a:rPr>
              <a:t>Viral encephalitis</a:t>
            </a:r>
          </a:p>
          <a:p>
            <a:pPr algn="l"/>
            <a:endParaRPr lang="en-US" sz="3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A range of viruses can cause encephalitis but only a minority of patients report recent systemic viral infection. </a:t>
            </a:r>
          </a:p>
          <a:p>
            <a:pPr marL="342900" indent="-342900" algn="l">
              <a:buFont typeface="Wingdings" panose="05000000000000000000" pitchFamily="2" charset="2"/>
              <a:buChar char="§"/>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relative importance of specific viruses depends on location and the specific population involved, e.g. immunosuppressed. </a:t>
            </a:r>
          </a:p>
          <a:p>
            <a:pPr marL="342900" indent="-342900" algn="l">
              <a:buFont typeface="Wingdings" panose="05000000000000000000" pitchFamily="2" charset="2"/>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In high-income countries, the most serious cause of viral encephalitis is herpes simplex, which probably reaches the brain via the olfactory nerves.\</a:t>
            </a:r>
          </a:p>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development of effective therapy for some forms of encephalitis has increased the importance of clinical diagnosis and virological examination of the CSF.</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049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8F6D3857-69FA-4D66-96F1-09A35CC4DC85}"/>
              </a:ext>
            </a:extLst>
          </p:cNvPr>
          <p:cNvSpPr txBox="1"/>
          <p:nvPr/>
        </p:nvSpPr>
        <p:spPr>
          <a:xfrm>
            <a:off x="1054003" y="1953418"/>
            <a:ext cx="10170082" cy="3539430"/>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Clinical features</a:t>
            </a:r>
          </a:p>
          <a:p>
            <a:pPr algn="l"/>
            <a:endParaRPr lang="en-US" sz="3200" b="0" i="0" u="none" strike="noStrike" baseline="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Viral encephalitis presents with acute onset of headache, fever, focal neurological signs (aphasia and/or hemiplegia, visual field defects) and seizures.</a:t>
            </a:r>
          </a:p>
          <a:p>
            <a:pPr marL="342900" indent="-342900" algn="l">
              <a:buFont typeface="Arial" panose="020B0604020202020204" pitchFamily="34" charset="0"/>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Disturbance of consciousness ranging from drowsiness to deep coma supervenes early and may advance dramatically. Meningism occurs in many patients.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98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DBDE1B81-359B-4D90-A1E8-6BFEBE482ECB}"/>
              </a:ext>
            </a:extLst>
          </p:cNvPr>
          <p:cNvSpPr txBox="1"/>
          <p:nvPr/>
        </p:nvSpPr>
        <p:spPr>
          <a:xfrm>
            <a:off x="479303" y="408803"/>
            <a:ext cx="11712696" cy="5909310"/>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Investigations</a:t>
            </a:r>
          </a:p>
          <a:p>
            <a:pPr algn="l"/>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Imaging by CT scan may show low-density lesions in the temporal lobes but MRI is more sensitive in detecting early abnormalities. </a:t>
            </a:r>
          </a:p>
          <a:p>
            <a:pPr marL="342900" indent="-342900" algn="l">
              <a:buFont typeface="Wingdings" panose="05000000000000000000" pitchFamily="2" charset="2"/>
              <a:buChar char="§"/>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Lumbar puncture should be performed once imaging has excluded a mass lesion. </a:t>
            </a: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The</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CSF usually contains excess lymphocytes but polymorphonuclear cells may predominate in the early stages.</a:t>
            </a:r>
          </a:p>
          <a:p>
            <a:pPr algn="l"/>
            <a:r>
              <a:rPr lang="en-US" sz="2200" b="0" i="0" u="none" strike="noStrike" baseline="0" dirty="0">
                <a:latin typeface="Times New Roman" panose="02020603050405020304" pitchFamily="18" charset="0"/>
                <a:cs typeface="Times New Roman" panose="02020603050405020304" pitchFamily="18" charset="0"/>
              </a:rPr>
              <a:t> </a:t>
            </a: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The CSF may be normal in up to 10% of cases. Some viruses, including the West Nile virus, may cause a sustained neutrophilic CSF. The protein content may be elevated but the glucose is normal. </a:t>
            </a:r>
          </a:p>
          <a:p>
            <a:pPr marL="342900" indent="-342900" algn="l">
              <a:buFont typeface="Wingdings" panose="05000000000000000000" pitchFamily="2" charset="2"/>
              <a:buChar char="§"/>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The EEG is usually abnormal in the early stages, especially in herpes simplex encephalitis, with characteristic periodic slow-wave activity in the temporal lobes. </a:t>
            </a:r>
          </a:p>
          <a:p>
            <a:pPr marL="342900" indent="-342900" algn="l">
              <a:buFont typeface="Wingdings" panose="05000000000000000000" pitchFamily="2" charset="2"/>
              <a:buChar char="§"/>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200" b="0" i="0" u="none" strike="noStrike" baseline="0" dirty="0">
                <a:latin typeface="Times New Roman" panose="02020603050405020304" pitchFamily="18" charset="0"/>
                <a:cs typeface="Times New Roman" panose="02020603050405020304" pitchFamily="18" charset="0"/>
              </a:rPr>
              <a:t>Virological investigations of the CSF, including PCR, may reveal the causative organism but treatment initiation should not await this.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481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6" name="TextBox 5">
            <a:extLst>
              <a:ext uri="{FF2B5EF4-FFF2-40B4-BE49-F238E27FC236}">
                <a16:creationId xmlns:a16="http://schemas.microsoft.com/office/drawing/2014/main" id="{700458AB-B468-4D00-9407-CB1A64CF3948}"/>
              </a:ext>
            </a:extLst>
          </p:cNvPr>
          <p:cNvSpPr txBox="1"/>
          <p:nvPr/>
        </p:nvSpPr>
        <p:spPr>
          <a:xfrm>
            <a:off x="900440" y="1082926"/>
            <a:ext cx="10609832" cy="4154984"/>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Management</a:t>
            </a:r>
          </a:p>
          <a:p>
            <a:pPr algn="l"/>
            <a:endParaRPr lang="en-US" sz="24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Optimum treatment for herpes simplex encephalitis (acyclovir 10 mg/kg IV 3 times daily for 2–3 weeks) has reduced mortality from 70% to around 10%. </a:t>
            </a:r>
          </a:p>
          <a:p>
            <a:pPr algn="l"/>
            <a:endParaRPr lang="en-US" sz="240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This should be given early to all patients suspected of having viral encephalitis.</a:t>
            </a:r>
          </a:p>
          <a:p>
            <a:pPr algn="l"/>
            <a:endParaRPr lang="en-US" sz="2400" b="0" i="0" u="none" strike="noStrike" baseline="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Some survivors will have residual epilepsy or cognitive impairment. </a:t>
            </a:r>
          </a:p>
          <a:p>
            <a:pPr algn="l"/>
            <a:endParaRPr lang="en-US" sz="2400" dirty="0">
              <a:latin typeface="Times New Roman" panose="02020603050405020304" pitchFamily="18" charset="0"/>
              <a:cs typeface="Times New Roman" panose="02020603050405020304" pitchFamily="18" charset="0"/>
            </a:endParaRPr>
          </a:p>
          <a:p>
            <a:pPr algn="l"/>
            <a:r>
              <a:rPr lang="en-US" sz="2400" b="0" i="0" u="none" strike="noStrike" baseline="0" dirty="0">
                <a:latin typeface="Times New Roman" panose="02020603050405020304" pitchFamily="18" charset="0"/>
                <a:cs typeface="Times New Roman" panose="02020603050405020304" pitchFamily="18" charset="0"/>
              </a:rPr>
              <a:t>Antiepileptic</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treatment may be required and raised intracranial pressure may indicate</a:t>
            </a:r>
          </a:p>
          <a:p>
            <a:pPr algn="l"/>
            <a:r>
              <a:rPr lang="en-US" sz="2400" b="0" i="0" u="none" strike="noStrike" baseline="0" dirty="0">
                <a:latin typeface="Times New Roman" panose="02020603050405020304" pitchFamily="18" charset="0"/>
                <a:cs typeface="Times New Roman" panose="02020603050405020304" pitchFamily="18" charset="0"/>
              </a:rPr>
              <a:t>the need for dexamethasone.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927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2" name="Rectangle 1">
            <a:extLst>
              <a:ext uri="{FF2B5EF4-FFF2-40B4-BE49-F238E27FC236}">
                <a16:creationId xmlns:a16="http://schemas.microsoft.com/office/drawing/2014/main" id="{53915502-1E3E-4B68-B815-8091F42D69C1}"/>
              </a:ext>
            </a:extLst>
          </p:cNvPr>
          <p:cNvSpPr/>
          <p:nvPr/>
        </p:nvSpPr>
        <p:spPr>
          <a:xfrm>
            <a:off x="3708042" y="2967335"/>
            <a:ext cx="477592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Any questions??</a:t>
            </a:r>
          </a:p>
        </p:txBody>
      </p:sp>
    </p:spTree>
    <p:extLst>
      <p:ext uri="{BB962C8B-B14F-4D97-AF65-F5344CB8AC3E}">
        <p14:creationId xmlns:p14="http://schemas.microsoft.com/office/powerpoint/2010/main" val="2199274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2" name="Rectangle 1">
            <a:extLst>
              <a:ext uri="{FF2B5EF4-FFF2-40B4-BE49-F238E27FC236}">
                <a16:creationId xmlns:a16="http://schemas.microsoft.com/office/drawing/2014/main" id="{88D45848-5D66-4A87-987A-A19B8572B407}"/>
              </a:ext>
            </a:extLst>
          </p:cNvPr>
          <p:cNvSpPr/>
          <p:nvPr/>
        </p:nvSpPr>
        <p:spPr>
          <a:xfrm>
            <a:off x="3956784" y="2332141"/>
            <a:ext cx="4599529" cy="1323439"/>
          </a:xfrm>
          <a:prstGeom prst="rect">
            <a:avLst/>
          </a:prstGeom>
          <a:noFill/>
        </p:spPr>
        <p:txBody>
          <a:bodyPr wrap="none" lIns="91440" tIns="45720" rIns="91440" bIns="45720">
            <a:spAutoFit/>
          </a:bodyPr>
          <a:lstStyle/>
          <a:p>
            <a:pPr algn="ctr"/>
            <a:r>
              <a:rPr lang="en-US" sz="8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p:txBody>
      </p:sp>
    </p:spTree>
    <p:extLst>
      <p:ext uri="{BB962C8B-B14F-4D97-AF65-F5344CB8AC3E}">
        <p14:creationId xmlns:p14="http://schemas.microsoft.com/office/powerpoint/2010/main" val="39947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E574D96E-539A-4095-966E-A6C194408A0E}"/>
              </a:ext>
            </a:extLst>
          </p:cNvPr>
          <p:cNvSpPr txBox="1"/>
          <p:nvPr/>
        </p:nvSpPr>
        <p:spPr>
          <a:xfrm>
            <a:off x="1081922" y="928359"/>
            <a:ext cx="9800136" cy="3970318"/>
          </a:xfrm>
          <a:prstGeom prst="rect">
            <a:avLst/>
          </a:prstGeom>
          <a:noFill/>
        </p:spPr>
        <p:txBody>
          <a:bodyPr wrap="square">
            <a:spAutoFit/>
          </a:bodyPr>
          <a:lstStyle/>
          <a:p>
            <a:pPr marL="457200" indent="-457200" algn="l">
              <a:buFont typeface="Wingdings" panose="05000000000000000000" pitchFamily="2" charset="2"/>
              <a:buChar char="§"/>
            </a:pPr>
            <a:r>
              <a:rPr lang="en-US" sz="2800" b="0" i="0" u="none" strike="noStrike" baseline="0" dirty="0">
                <a:latin typeface="Times New Roman" panose="02020603050405020304" pitchFamily="18" charset="0"/>
                <a:cs typeface="Times New Roman" panose="02020603050405020304" pitchFamily="18" charset="0"/>
              </a:rPr>
              <a:t>The clinical features of nervous system infections depend on the location of the infection (the meninges or the parenchyma of the brain and spinal cord), the causative organism (virus, bacterium, fungus or parasite), and whether the infection is acute or chronic.</a:t>
            </a:r>
          </a:p>
          <a:p>
            <a:pPr marL="457200" indent="-457200" algn="l">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
            </a:pPr>
            <a:r>
              <a:rPr lang="en-US" sz="2800" b="0" i="0" u="none" strike="noStrike" baseline="0" dirty="0">
                <a:latin typeface="Times New Roman" panose="02020603050405020304" pitchFamily="18" charset="0"/>
                <a:cs typeface="Times New Roman" panose="02020603050405020304" pitchFamily="18" charset="0"/>
              </a:rPr>
              <a:t>The major infections of the nervous system</a:t>
            </a:r>
            <a:r>
              <a:rPr lang="en-US" sz="2800" dirty="0">
                <a:latin typeface="Times New Roman" panose="02020603050405020304" pitchFamily="18" charset="0"/>
                <a:cs typeface="Times New Roman" panose="02020603050405020304" pitchFamily="18" charset="0"/>
              </a:rPr>
              <a:t> are bacterial , viral , prion disease , fungal, protozoal and helminthic infection </a:t>
            </a:r>
            <a:endParaRPr lang="en-US" sz="2800" b="0" i="0" u="none" strike="noStrike" baseline="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4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E3A625DF-AF9C-4950-903B-97DBD00243FA}"/>
              </a:ext>
            </a:extLst>
          </p:cNvPr>
          <p:cNvSpPr txBox="1"/>
          <p:nvPr/>
        </p:nvSpPr>
        <p:spPr>
          <a:xfrm>
            <a:off x="473487" y="1102864"/>
            <a:ext cx="11245026" cy="4893647"/>
          </a:xfrm>
          <a:prstGeom prst="rect">
            <a:avLst/>
          </a:prstGeom>
          <a:noFill/>
        </p:spPr>
        <p:txBody>
          <a:bodyPr wrap="square">
            <a:spAutoFit/>
          </a:bodyPr>
          <a:lstStyle/>
          <a:p>
            <a:pPr marL="285750" indent="-28575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The characteristic clinical features of acute infection of the meninges are : pyrexia, headache and meningism.</a:t>
            </a:r>
          </a:p>
          <a:p>
            <a:pPr marL="285750" indent="-28575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sometimes accompanied by other signs of meningeal irritation, including Kernig's sign and</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Brudzinski's sign </a:t>
            </a:r>
          </a:p>
          <a:p>
            <a:pPr marL="285750" indent="-285750" algn="l">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meningitis frequently presents without meningism, and although Kernig’s and </a:t>
            </a:r>
            <a:r>
              <a:rPr lang="en-US" sz="2400" b="0" i="0" u="none" strike="noStrike" baseline="0" dirty="0" err="1">
                <a:latin typeface="Times New Roman" panose="02020603050405020304" pitchFamily="18" charset="0"/>
                <a:cs typeface="Times New Roman" panose="02020603050405020304" pitchFamily="18" charset="0"/>
              </a:rPr>
              <a:t>Brudinski’s</a:t>
            </a:r>
            <a:r>
              <a:rPr lang="en-US" sz="2400" b="0" i="0" u="none" strike="noStrike" baseline="0" dirty="0">
                <a:latin typeface="Times New Roman" panose="02020603050405020304" pitchFamily="18" charset="0"/>
                <a:cs typeface="Times New Roman" panose="02020603050405020304" pitchFamily="18" charset="0"/>
              </a:rPr>
              <a:t> signs are specific, their sensitivity can be as low as 5%. </a:t>
            </a:r>
          </a:p>
          <a:p>
            <a:pPr marL="285750" indent="-285750" algn="l">
              <a:buFont typeface="Arial" panose="020B0604020202020204" pitchFamily="34" charset="0"/>
              <a:buChar char="•"/>
            </a:pPr>
            <a:endParaRPr lang="en-US" sz="2400" b="0" i="0" u="none" strike="noStrike" baseline="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Therefore, meningitis should be considered in anyone who presents with fever and headache. </a:t>
            </a:r>
          </a:p>
          <a:p>
            <a:pPr marL="285750" indent="-285750" algn="l">
              <a:buFont typeface="Arial" panose="020B0604020202020204" pitchFamily="34" charset="0"/>
              <a:buChar char="•"/>
            </a:pPr>
            <a:endParaRPr lang="en-US" sz="2400" b="0" i="0" u="none" strike="noStrike" baseline="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Altered</a:t>
            </a:r>
            <a:r>
              <a:rPr lang="en-US" sz="2400" dirty="0">
                <a:latin typeface="Times New Roman" panose="02020603050405020304" pitchFamily="18" charset="0"/>
                <a:cs typeface="Times New Roman" panose="02020603050405020304" pitchFamily="18" charset="0"/>
              </a:rPr>
              <a:t> </a:t>
            </a:r>
            <a:r>
              <a:rPr lang="en-US" sz="2400" b="0" i="0" u="none" strike="noStrike" baseline="0" dirty="0">
                <a:latin typeface="Times New Roman" panose="02020603050405020304" pitchFamily="18" charset="0"/>
                <a:cs typeface="Times New Roman" panose="02020603050405020304" pitchFamily="18" charset="0"/>
              </a:rPr>
              <a:t>level of consciousness may occur and is more common in older people.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66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0613E819-862D-4C19-A260-DFEFDC1E518C}"/>
              </a:ext>
            </a:extLst>
          </p:cNvPr>
          <p:cNvSpPr txBox="1"/>
          <p:nvPr/>
        </p:nvSpPr>
        <p:spPr>
          <a:xfrm>
            <a:off x="1109844" y="1528653"/>
            <a:ext cx="9318504" cy="4524315"/>
          </a:xfrm>
          <a:prstGeom prst="rect">
            <a:avLst/>
          </a:prstGeom>
          <a:noFill/>
        </p:spPr>
        <p:txBody>
          <a:bodyPr wrap="square">
            <a:spAutoFit/>
          </a:bodyPr>
          <a:lstStyle/>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Viruses are the most common cause of meningitis, usually resulting in a benign and self-limiting illness requiring no specific therapy.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It is much less serious than bacterial meningitis unless there is associated encephalitis.</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A number of viruses can cause meningitis:</a:t>
            </a:r>
          </a:p>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Enteroviruses (echo, Coxsackie, polio),</a:t>
            </a:r>
            <a:r>
              <a:rPr lang="en-US" sz="24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Herpes simplex virus type 2, Varicella zoster virus, Herpes simplex type 1, Epstein–Barr virus Cytomegalovirus </a:t>
            </a:r>
            <a:r>
              <a:rPr lang="en-US" sz="24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Measles Mumps)</a:t>
            </a: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most common being enteroviruses.</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4B82AF9-5861-4407-9E93-81AF384FCC40}"/>
              </a:ext>
            </a:extLst>
          </p:cNvPr>
          <p:cNvSpPr txBox="1"/>
          <p:nvPr/>
        </p:nvSpPr>
        <p:spPr>
          <a:xfrm>
            <a:off x="1109844" y="694833"/>
            <a:ext cx="6166964" cy="523220"/>
          </a:xfrm>
          <a:prstGeom prst="rect">
            <a:avLst/>
          </a:prstGeom>
          <a:noFill/>
        </p:spPr>
        <p:txBody>
          <a:bodyPr wrap="square">
            <a:spAutoFit/>
          </a:bodyPr>
          <a:lstStyle/>
          <a:p>
            <a:r>
              <a:rPr lang="en-US" sz="2800" b="1" i="1" u="none" strike="noStrike" baseline="0" dirty="0">
                <a:solidFill>
                  <a:schemeClr val="accent1">
                    <a:lumMod val="75000"/>
                  </a:schemeClr>
                </a:solidFill>
                <a:latin typeface="Times New Roman" panose="02020603050405020304" pitchFamily="18" charset="0"/>
                <a:cs typeface="Times New Roman" panose="02020603050405020304" pitchFamily="18" charset="0"/>
              </a:rPr>
              <a:t>Viral meningitis</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4377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 y="55840"/>
            <a:ext cx="12192000" cy="6802159"/>
          </a:xfrm>
          <a:prstGeom prst="rect">
            <a:avLst/>
          </a:prstGeom>
        </p:spPr>
      </p:pic>
      <p:sp>
        <p:nvSpPr>
          <p:cNvPr id="4" name="TextBox 3">
            <a:extLst>
              <a:ext uri="{FF2B5EF4-FFF2-40B4-BE49-F238E27FC236}">
                <a16:creationId xmlns:a16="http://schemas.microsoft.com/office/drawing/2014/main" id="{44E6629D-5C10-4F9A-B37F-F8A84E3805EA}"/>
              </a:ext>
            </a:extLst>
          </p:cNvPr>
          <p:cNvSpPr txBox="1"/>
          <p:nvPr/>
        </p:nvSpPr>
        <p:spPr>
          <a:xfrm>
            <a:off x="1165685" y="656393"/>
            <a:ext cx="9025338" cy="3416320"/>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Clinical features</a:t>
            </a:r>
          </a:p>
          <a:p>
            <a:pPr algn="l"/>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Viral meningitis occurs mainly in children or young adults, with acute onset of headache and irritability and the rapid development of meningism.</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headache is usually the most severe feature.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There may be a high pyrexia but focal neurological signs are rare.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74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55841"/>
            <a:ext cx="12192000" cy="6802159"/>
          </a:xfrm>
          <a:prstGeom prst="rect">
            <a:avLst/>
          </a:prstGeom>
        </p:spPr>
      </p:pic>
      <p:sp>
        <p:nvSpPr>
          <p:cNvPr id="4" name="TextBox 3">
            <a:extLst>
              <a:ext uri="{FF2B5EF4-FFF2-40B4-BE49-F238E27FC236}">
                <a16:creationId xmlns:a16="http://schemas.microsoft.com/office/drawing/2014/main" id="{60654E0F-AD03-4B22-95D4-2962635F8021}"/>
              </a:ext>
            </a:extLst>
          </p:cNvPr>
          <p:cNvSpPr txBox="1"/>
          <p:nvPr/>
        </p:nvSpPr>
        <p:spPr>
          <a:xfrm>
            <a:off x="837618" y="1066759"/>
            <a:ext cx="10916959" cy="4154984"/>
          </a:xfrm>
          <a:prstGeom prst="rect">
            <a:avLst/>
          </a:prstGeom>
          <a:noFill/>
        </p:spPr>
        <p:txBody>
          <a:bodyPr wrap="square">
            <a:spAutoFit/>
          </a:bodyPr>
          <a:lstStyle/>
          <a:p>
            <a:pPr algn="l"/>
            <a:r>
              <a:rPr lang="en-US" sz="2400" b="1" u="none" strike="noStrike" baseline="0" dirty="0">
                <a:solidFill>
                  <a:srgbClr val="FF0000"/>
                </a:solidFill>
                <a:latin typeface="Times New Roman" panose="02020603050405020304" pitchFamily="18" charset="0"/>
                <a:cs typeface="Times New Roman" panose="02020603050405020304" pitchFamily="18" charset="0"/>
              </a:rPr>
              <a:t>Investigations</a:t>
            </a:r>
          </a:p>
          <a:p>
            <a:pPr algn="l"/>
            <a:endParaRPr lang="en-US" sz="2400" b="1"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diagnosis is made by lumbar puncture, with the specific viral cause identified by a nucleic acid amplification test (NAAT).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CSF usually contains an excess of lymphocytes. While glucose and protein levels are commonly normal, the latter may be raised.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It is important to verify that the patient has not received antibiotics (for whatever cause) prior to the lumbar puncture, as CSF lymphocytosis can also be found in partially treated bacterial meningitis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06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A09DF7-DBE5-419B-8A3B-F8DF741EE47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34901"/>
            <a:ext cx="12192000" cy="6823099"/>
          </a:xfrm>
          <a:prstGeom prst="rect">
            <a:avLst/>
          </a:prstGeom>
        </p:spPr>
      </p:pic>
      <p:sp>
        <p:nvSpPr>
          <p:cNvPr id="4" name="TextBox 3">
            <a:extLst>
              <a:ext uri="{FF2B5EF4-FFF2-40B4-BE49-F238E27FC236}">
                <a16:creationId xmlns:a16="http://schemas.microsoft.com/office/drawing/2014/main" id="{2CA9DC82-5AAE-4A96-8844-7EAD88D2B663}"/>
              </a:ext>
            </a:extLst>
          </p:cNvPr>
          <p:cNvSpPr txBox="1"/>
          <p:nvPr/>
        </p:nvSpPr>
        <p:spPr>
          <a:xfrm>
            <a:off x="453710" y="944427"/>
            <a:ext cx="11175224" cy="4893647"/>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Management</a:t>
            </a:r>
            <a:r>
              <a:rPr lang="en-US" sz="2400" b="1" i="0" u="none" strike="noStrike" baseline="0" dirty="0">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
            </a:pPr>
            <a:endParaRPr lang="en-US" sz="2400" b="1"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There is no specific treatment and the condition is usually benign and self-limiting.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The patient should be treated symptomatically in a quiet environment.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Recovery usually occurs within days, although a lymphocytic pleocytosis may persist in the CSF. </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Meningitis may also occur as a complication of a systemic viral infection such as mumps, measles, infectious mononucleosis, varicella zoster and hepatitis.</a:t>
            </a:r>
          </a:p>
          <a:p>
            <a:pPr marL="342900" indent="-342900" algn="l">
              <a:buFont typeface="Wingdings" panose="05000000000000000000" pitchFamily="2" charset="2"/>
              <a:buChar char="§"/>
            </a:pPr>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
            </a:pPr>
            <a:r>
              <a:rPr lang="en-US" sz="2400" b="0" i="0" u="none" strike="noStrike" baseline="0" dirty="0">
                <a:latin typeface="Times New Roman" panose="02020603050405020304" pitchFamily="18" charset="0"/>
                <a:cs typeface="Times New Roman" panose="02020603050405020304" pitchFamily="18" charset="0"/>
              </a:rPr>
              <a:t>Whatever the virus, complete recovery without specific therapy is the rule.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895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2763</Words>
  <Application>Microsoft Office PowerPoint</Application>
  <PresentationFormat>Widescreen</PresentationFormat>
  <Paragraphs>285</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Adel</dc:creator>
  <cp:lastModifiedBy>Mohammed Adel</cp:lastModifiedBy>
  <cp:revision>21</cp:revision>
  <dcterms:created xsi:type="dcterms:W3CDTF">2024-07-26T15:00:24Z</dcterms:created>
  <dcterms:modified xsi:type="dcterms:W3CDTF">2024-12-14T14:17:34Z</dcterms:modified>
</cp:coreProperties>
</file>